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9" r:id="rId4"/>
    <p:sldId id="260" r:id="rId5"/>
    <p:sldId id="270" r:id="rId6"/>
    <p:sldId id="278" r:id="rId7"/>
    <p:sldId id="269" r:id="rId8"/>
    <p:sldId id="276" r:id="rId9"/>
    <p:sldId id="272" r:id="rId10"/>
    <p:sldId id="266" r:id="rId11"/>
    <p:sldId id="273" r:id="rId12"/>
    <p:sldId id="265" r:id="rId13"/>
    <p:sldId id="274" r:id="rId14"/>
    <p:sldId id="271" r:id="rId15"/>
    <p:sldId id="277" r:id="rId16"/>
    <p:sldId id="275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50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96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9.pn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17" Type="http://schemas.openxmlformats.org/officeDocument/2006/relationships/image" Target="../media/image13.png"/><Relationship Id="rId2" Type="http://schemas.openxmlformats.org/officeDocument/2006/relationships/image" Target="../media/image16.jpeg"/><Relationship Id="rId16" Type="http://schemas.openxmlformats.org/officeDocument/2006/relationships/image" Target="../media/image12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23" Type="http://schemas.openxmlformats.org/officeDocument/2006/relationships/hyperlink" Target="http://nsportal.ru/user/33485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Relationship Id="rId22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 userDrawn="1"/>
        </p:nvGrpSpPr>
        <p:grpSpPr>
          <a:xfrm>
            <a:off x="6885544" y="81486"/>
            <a:ext cx="2128316" cy="2526390"/>
            <a:chOff x="6885544" y="81486"/>
            <a:chExt cx="2128316" cy="252639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6885544" y="81486"/>
              <a:ext cx="1712341" cy="2471237"/>
              <a:chOff x="7145027" y="130754"/>
              <a:chExt cx="1712341" cy="2471237"/>
            </a:xfrm>
          </p:grpSpPr>
          <p:pic>
            <p:nvPicPr>
              <p:cNvPr id="27" name="Объект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56353" flipH="1">
                <a:off x="7145027" y="130754"/>
                <a:ext cx="1412980" cy="19997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Объект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23958" flipH="1">
                <a:off x="7444388" y="602265"/>
                <a:ext cx="1412980" cy="19997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" name="Объект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90377" flipH="1">
              <a:off x="7719556" y="777790"/>
              <a:ext cx="1294304" cy="18300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 userDrawn="1"/>
        </p:nvGrpSpPr>
        <p:grpSpPr>
          <a:xfrm>
            <a:off x="6885544" y="81486"/>
            <a:ext cx="2128316" cy="2526390"/>
            <a:chOff x="6885544" y="81486"/>
            <a:chExt cx="2128316" cy="2526390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6885544" y="81486"/>
              <a:ext cx="1712341" cy="2471237"/>
              <a:chOff x="7145027" y="130754"/>
              <a:chExt cx="1712341" cy="2471237"/>
            </a:xfrm>
          </p:grpSpPr>
          <p:pic>
            <p:nvPicPr>
              <p:cNvPr id="47" name="Объект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56353" flipH="1">
                <a:off x="7145027" y="130754"/>
                <a:ext cx="1412980" cy="19997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Объект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23958" flipH="1">
                <a:off x="7444388" y="602265"/>
                <a:ext cx="1412980" cy="19997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6" name="Объект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90377" flipH="1">
              <a:off x="7719556" y="777790"/>
              <a:ext cx="1294304" cy="18300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Группа 23"/>
          <p:cNvGrpSpPr/>
          <p:nvPr userDrawn="1"/>
        </p:nvGrpSpPr>
        <p:grpSpPr>
          <a:xfrm>
            <a:off x="1495608" y="6012803"/>
            <a:ext cx="6931204" cy="713896"/>
            <a:chOff x="1495608" y="6012803"/>
            <a:chExt cx="6931204" cy="713896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609359" y="6012803"/>
              <a:ext cx="6779065" cy="713896"/>
              <a:chOff x="1609359" y="6012803"/>
              <a:chExt cx="6779065" cy="713896"/>
            </a:xfrm>
          </p:grpSpPr>
          <p:pic>
            <p:nvPicPr>
              <p:cNvPr id="42" name="Picture 3" descr="C:\Users\Анжелика\Desktop\ВИННИ Тома\6\4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4983939" y="6044998"/>
                <a:ext cx="3404485" cy="6817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3" descr="C:\Users\Анжелика\Desktop\ВИННИ Тома\6\4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609359" y="6012803"/>
                <a:ext cx="3404485" cy="6817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Группа 25"/>
            <p:cNvGrpSpPr/>
            <p:nvPr/>
          </p:nvGrpSpPr>
          <p:grpSpPr>
            <a:xfrm>
              <a:off x="1495608" y="6130886"/>
              <a:ext cx="6306730" cy="553294"/>
              <a:chOff x="1580035" y="4270935"/>
              <a:chExt cx="6306730" cy="553294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1580035" y="4293096"/>
                <a:ext cx="5693326" cy="531133"/>
                <a:chOff x="2439725" y="6107949"/>
                <a:chExt cx="5693326" cy="531133"/>
              </a:xfrm>
            </p:grpSpPr>
            <p:pic>
              <p:nvPicPr>
                <p:cNvPr id="36" name="Picture 2" descr="C:\Users\Анжелика\Desktop\ВИННИ Тома\7\19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 rot="20958915">
                  <a:off x="3406798" y="6125381"/>
                  <a:ext cx="697252" cy="4938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2" descr="C:\Users\Анжелика\Desktop\ВИННИ Тома\7\19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 rot="198787">
                  <a:off x="5312679" y="6163951"/>
                  <a:ext cx="670773" cy="475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2" descr="C:\Users\Анжелика\Desktop\ВИННИ Тома\7\19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 rot="20827969">
                  <a:off x="2439725" y="6107949"/>
                  <a:ext cx="743453" cy="5266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2" descr="C:\Users\Анжелика\Desktop\ВИННИ Тома\7\19.pn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 rot="21304437">
                  <a:off x="6307540" y="6127515"/>
                  <a:ext cx="683387" cy="4840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2" descr="C:\Users\Анжелика\Desktop\ВИННИ Тома\7\19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 rot="308559">
                  <a:off x="7435799" y="6115887"/>
                  <a:ext cx="697252" cy="4938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2" descr="C:\Users\Анжелика\Desktop\ВИННИ Тома\7\19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67278" y="6135600"/>
                  <a:ext cx="697252" cy="4938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9" name="Группа 28"/>
              <p:cNvGrpSpPr/>
              <p:nvPr/>
            </p:nvGrpSpPr>
            <p:grpSpPr>
              <a:xfrm>
                <a:off x="2193439" y="4270935"/>
                <a:ext cx="5693326" cy="531133"/>
                <a:chOff x="2439725" y="6107949"/>
                <a:chExt cx="5693326" cy="531133"/>
              </a:xfrm>
            </p:grpSpPr>
            <p:pic>
              <p:nvPicPr>
                <p:cNvPr id="30" name="Picture 2" descr="C:\Users\Анжелика\Desktop\ВИННИ Тома\7\19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 rot="20958915">
                  <a:off x="3406798" y="6125381"/>
                  <a:ext cx="697252" cy="4938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2" descr="C:\Users\Анжелика\Desktop\ВИННИ Тома\7\19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 rot="198787">
                  <a:off x="5312679" y="6163951"/>
                  <a:ext cx="670773" cy="475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2" descr="C:\Users\Анжелика\Desktop\ВИННИ Тома\7\19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 rot="20827969">
                  <a:off x="2439725" y="6107949"/>
                  <a:ext cx="743453" cy="5266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2" descr="C:\Users\Анжелика\Desktop\ВИННИ Тома\7\19.pn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 rot="21304437">
                  <a:off x="6307540" y="6127515"/>
                  <a:ext cx="683387" cy="4840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C:\Users\Анжелика\Desktop\ВИННИ Тома\7\19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 rot="308559">
                  <a:off x="7435799" y="6115887"/>
                  <a:ext cx="697252" cy="4938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2" descr="C:\Users\Анжелика\Desktop\ВИННИ Тома\7\19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67278" y="6135600"/>
                  <a:ext cx="697252" cy="4938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7" name="Picture 2" descr="C:\Users\Анжелика\Desktop\ВИННИ Тома\7\19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0921638">
              <a:off x="7729560" y="6150233"/>
              <a:ext cx="697252" cy="49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желика\Desktop\наборы\Грибная поляна\Фоны\Фон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5426"/>
            <a:ext cx="9144000" cy="687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Объект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6"/>
          <a:stretch>
            <a:fillRect/>
          </a:stretch>
        </p:blipFill>
        <p:spPr>
          <a:xfrm>
            <a:off x="0" y="0"/>
            <a:ext cx="2482850" cy="6742113"/>
          </a:xfrm>
          <a:prstGeom prst="rect">
            <a:avLst/>
          </a:prstGeom>
        </p:spPr>
      </p:pic>
      <p:grpSp>
        <p:nvGrpSpPr>
          <p:cNvPr id="25" name="Группа 24"/>
          <p:cNvGrpSpPr/>
          <p:nvPr userDrawn="1"/>
        </p:nvGrpSpPr>
        <p:grpSpPr>
          <a:xfrm>
            <a:off x="55447" y="5680680"/>
            <a:ext cx="1637878" cy="1177320"/>
            <a:chOff x="107503" y="5586658"/>
            <a:chExt cx="1637878" cy="1177320"/>
          </a:xfrm>
        </p:grpSpPr>
        <p:pic>
          <p:nvPicPr>
            <p:cNvPr id="26" name="Picture 2" descr="C:\Users\Анжелика\Desktop\наборы\мышкины гости\ромашечки копи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>
              <a:fillRect/>
            </a:stretch>
          </p:blipFill>
          <p:spPr bwMode="auto">
            <a:xfrm flipH="1">
              <a:off x="184253" y="5586658"/>
              <a:ext cx="680165" cy="108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C:\Users\Анжелика\Desktop\ВИННИ Тома\6\4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16000" y="6010572"/>
              <a:ext cx="1331664" cy="753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Анжелика\Desktop\ВИННИ Тома\7\19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198787">
              <a:off x="881381" y="6144544"/>
              <a:ext cx="864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Анжелика\Desktop\ВИННИ Тома\7\19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0914471">
              <a:off x="107503" y="6119802"/>
              <a:ext cx="864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Объект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914" y="0"/>
            <a:ext cx="2364085" cy="6780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Группа 30"/>
          <p:cNvGrpSpPr/>
          <p:nvPr userDrawn="1"/>
        </p:nvGrpSpPr>
        <p:grpSpPr>
          <a:xfrm>
            <a:off x="8318647" y="5630927"/>
            <a:ext cx="732122" cy="1058247"/>
            <a:chOff x="8318647" y="5630927"/>
            <a:chExt cx="732122" cy="1058247"/>
          </a:xfrm>
        </p:grpSpPr>
        <p:pic>
          <p:nvPicPr>
            <p:cNvPr id="32" name="Picture 2" descr="C:\Users\Анжелика\Desktop\наборы\мышкины гости\ромашечки копия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>
              <a:fillRect/>
            </a:stretch>
          </p:blipFill>
          <p:spPr bwMode="auto">
            <a:xfrm>
              <a:off x="8388424" y="5630927"/>
              <a:ext cx="662345" cy="105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Анжелика\Desktop\наборы\мышкины гости\ромашечки копия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>
              <a:fillRect/>
            </a:stretch>
          </p:blipFill>
          <p:spPr bwMode="auto">
            <a:xfrm>
              <a:off x="8318647" y="5796880"/>
              <a:ext cx="558477" cy="89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Рамка 33"/>
          <p:cNvSpPr/>
          <p:nvPr userDrawn="1"/>
        </p:nvSpPr>
        <p:spPr>
          <a:xfrm>
            <a:off x="-14944" y="-82796"/>
            <a:ext cx="9158943" cy="6940795"/>
          </a:xfrm>
          <a:prstGeom prst="frame">
            <a:avLst>
              <a:gd name="adj1" fmla="val 3611"/>
            </a:avLst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" name="Объект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34" y="4531452"/>
            <a:ext cx="678857" cy="720000"/>
          </a:xfrm>
          <a:prstGeom prst="rect">
            <a:avLst/>
          </a:prstGeom>
        </p:spPr>
      </p:pic>
      <p:grpSp>
        <p:nvGrpSpPr>
          <p:cNvPr id="42" name="Группа 41"/>
          <p:cNvGrpSpPr/>
          <p:nvPr userDrawn="1"/>
        </p:nvGrpSpPr>
        <p:grpSpPr>
          <a:xfrm>
            <a:off x="697298" y="4737605"/>
            <a:ext cx="7812177" cy="1927635"/>
            <a:chOff x="697298" y="4737605"/>
            <a:chExt cx="7812177" cy="1927635"/>
          </a:xfrm>
        </p:grpSpPr>
        <p:pic>
          <p:nvPicPr>
            <p:cNvPr id="43" name="Picture 3" descr="C:\Users\Анжелика\Desktop\ВИННИ Тома\6\4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94721" y="5192552"/>
              <a:ext cx="4714754" cy="147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" descr="C:\Users\Анжелика\Desktop\ВИННИ Тома\6\4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97298" y="4737605"/>
              <a:ext cx="4714754" cy="147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Группа 44"/>
          <p:cNvGrpSpPr/>
          <p:nvPr userDrawn="1"/>
        </p:nvGrpSpPr>
        <p:grpSpPr>
          <a:xfrm>
            <a:off x="1343976" y="4696643"/>
            <a:ext cx="7061813" cy="1847923"/>
            <a:chOff x="845159" y="4671901"/>
            <a:chExt cx="7061813" cy="1847923"/>
          </a:xfrm>
        </p:grpSpPr>
        <p:pic>
          <p:nvPicPr>
            <p:cNvPr id="46" name="Picture 8" descr="C:\Users\Анжелика\Desktop\Грибная поляна\Элементы\Цветы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41228" y="5266361"/>
              <a:ext cx="2376263" cy="116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C:\Users\Анжелика\Desktop\Грибная поляна\Элементы\Цветы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979712" y="6015824"/>
              <a:ext cx="1584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C:\Users\Анжелика\Desktop\Грибная поляна\Элементы\Цветы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710288" y="4671901"/>
              <a:ext cx="756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C:\Users\Анжелика\Desktop\Грибная поляна\Элементы\Цветы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7150972" y="5896318"/>
              <a:ext cx="756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C:\Users\Анжелика\Desktop\Грибная поляна\Элементы\Цветы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0468395">
              <a:off x="2521789" y="5050389"/>
              <a:ext cx="1584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8" descr="C:\Users\Анжелика\Desktop\Грибная поляна\Элементы\Цветы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820691">
              <a:off x="845159" y="5406846"/>
              <a:ext cx="1584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8" descr="C:\Users\Анжелика\Desktop\Грибная поляна\Элементы\Цветы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6235503" y="5394579"/>
              <a:ext cx="756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Группа 52"/>
          <p:cNvGrpSpPr/>
          <p:nvPr userDrawn="1"/>
        </p:nvGrpSpPr>
        <p:grpSpPr>
          <a:xfrm>
            <a:off x="1866833" y="5566153"/>
            <a:ext cx="5792895" cy="1097823"/>
            <a:chOff x="2439725" y="5536739"/>
            <a:chExt cx="5792895" cy="1097823"/>
          </a:xfrm>
        </p:grpSpPr>
        <p:pic>
          <p:nvPicPr>
            <p:cNvPr id="54" name="Picture 2" descr="C:\Users\Анжелика\Desktop\ВИННИ Тома\7\19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0958915">
              <a:off x="3297401" y="5567263"/>
              <a:ext cx="697252" cy="49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C:\Users\Анжелика\Desktop\ВИННИ Тома\7\19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198787">
              <a:off x="5443341" y="6070588"/>
              <a:ext cx="670773" cy="475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:\Users\Анжелика\Desktop\ВИННИ Тома\7\19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0827969">
              <a:off x="2439725" y="6107949"/>
              <a:ext cx="743453" cy="526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C:\Users\Анжелика\Desktop\ВИННИ Тома\7\19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304437">
              <a:off x="6412125" y="5918017"/>
              <a:ext cx="683387" cy="484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Анжелика\Desktop\ВИННИ Тома\7\19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308559">
              <a:off x="7535368" y="5536739"/>
              <a:ext cx="697252" cy="49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C:\Users\Анжелика\Desktop\ВИННИ Тома\7\19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267278" y="5753911"/>
              <a:ext cx="697252" cy="49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0" name="Объект 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534" y="4966643"/>
            <a:ext cx="597117" cy="633306"/>
          </a:xfrm>
          <a:prstGeom prst="rect">
            <a:avLst/>
          </a:prstGeom>
        </p:spPr>
      </p:pic>
      <p:grpSp>
        <p:nvGrpSpPr>
          <p:cNvPr id="35" name="Группа 34"/>
          <p:cNvGrpSpPr/>
          <p:nvPr userDrawn="1"/>
        </p:nvGrpSpPr>
        <p:grpSpPr>
          <a:xfrm>
            <a:off x="6885544" y="81486"/>
            <a:ext cx="2128316" cy="2526390"/>
            <a:chOff x="6885544" y="81486"/>
            <a:chExt cx="2128316" cy="252639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6885544" y="81486"/>
              <a:ext cx="1712341" cy="2471237"/>
              <a:chOff x="7145027" y="130754"/>
              <a:chExt cx="1712341" cy="2471237"/>
            </a:xfrm>
          </p:grpSpPr>
          <p:pic>
            <p:nvPicPr>
              <p:cNvPr id="38" name="Объект 3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56353" flipH="1">
                <a:off x="7145027" y="130754"/>
                <a:ext cx="1412980" cy="19997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Объект 3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23958" flipH="1">
                <a:off x="7444388" y="602265"/>
                <a:ext cx="1412980" cy="19997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7" name="Объект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90377" flipH="1">
              <a:off x="7719556" y="777790"/>
              <a:ext cx="1294304" cy="18300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" name="Объект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100" y="6022113"/>
            <a:ext cx="678857" cy="720000"/>
          </a:xfrm>
          <a:prstGeom prst="rect">
            <a:avLst/>
          </a:prstGeom>
        </p:spPr>
      </p:pic>
      <p:sp>
        <p:nvSpPr>
          <p:cNvPr id="40" name="TextBox 39"/>
          <p:cNvSpPr txBox="1"/>
          <p:nvPr userDrawn="1"/>
        </p:nvSpPr>
        <p:spPr>
          <a:xfrm>
            <a:off x="3059832" y="6598022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mtClean="0">
                <a:latin typeface="Monotype Corsiva" pitchFamily="66" charset="0"/>
              </a:rPr>
              <a:t>Матюшкина А.В. </a:t>
            </a:r>
            <a:r>
              <a:rPr lang="en-US" sz="1200" smtClean="0">
                <a:latin typeface="Monotype Corsiva" pitchFamily="66" charset="0"/>
                <a:hlinkClick r:id="rId23"/>
              </a:rPr>
              <a:t>http://nsportal.ru/user/33485</a:t>
            </a:r>
            <a:r>
              <a:rPr lang="ru-RU" sz="1200" smtClean="0">
                <a:latin typeface="Monotype Corsiva" pitchFamily="66" charset="0"/>
              </a:rPr>
              <a:t>  </a:t>
            </a:r>
            <a:endParaRPr lang="ru-RU" sz="120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2" name="Группа 61"/>
          <p:cNvGrpSpPr/>
          <p:nvPr userDrawn="1"/>
        </p:nvGrpSpPr>
        <p:grpSpPr>
          <a:xfrm>
            <a:off x="7037944" y="233886"/>
            <a:ext cx="2128316" cy="2526390"/>
            <a:chOff x="6885544" y="81486"/>
            <a:chExt cx="2128316" cy="2526390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6885544" y="81486"/>
              <a:ext cx="1712341" cy="2471237"/>
              <a:chOff x="7145027" y="130754"/>
              <a:chExt cx="1712341" cy="2471237"/>
            </a:xfrm>
          </p:grpSpPr>
          <p:pic>
            <p:nvPicPr>
              <p:cNvPr id="65" name="Объект 3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56353" flipH="1">
                <a:off x="7145027" y="130754"/>
                <a:ext cx="1412980" cy="19997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Объект 3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23958" flipH="1">
                <a:off x="7444388" y="602265"/>
                <a:ext cx="1412980" cy="19997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4" name="Объект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90377" flipH="1">
              <a:off x="7719556" y="777790"/>
              <a:ext cx="1294304" cy="18300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nsportal.ru/user/33485" TargetMode="Externa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1600" y="0"/>
            <a:ext cx="9145600" cy="6858000"/>
          </a:xfrm>
          <a:prstGeom prst="rect">
            <a:avLst/>
          </a:prstGeom>
          <a:solidFill>
            <a:srgbClr val="D1F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6"/>
          <a:stretch>
            <a:fillRect/>
          </a:stretch>
        </p:blipFill>
        <p:spPr>
          <a:xfrm>
            <a:off x="0" y="0"/>
            <a:ext cx="2482850" cy="6742113"/>
          </a:xfrm>
          <a:prstGeom prst="rect">
            <a:avLst/>
          </a:prstGeom>
        </p:spPr>
      </p:pic>
      <p:grpSp>
        <p:nvGrpSpPr>
          <p:cNvPr id="9" name="Группа 8"/>
          <p:cNvGrpSpPr/>
          <p:nvPr userDrawn="1"/>
        </p:nvGrpSpPr>
        <p:grpSpPr>
          <a:xfrm>
            <a:off x="55447" y="5680680"/>
            <a:ext cx="1637878" cy="1177320"/>
            <a:chOff x="107503" y="5586658"/>
            <a:chExt cx="1637878" cy="1177320"/>
          </a:xfrm>
        </p:grpSpPr>
        <p:pic>
          <p:nvPicPr>
            <p:cNvPr id="10" name="Picture 2" descr="C:\Users\Анжелика\Desktop\наборы\мышкины гости\ромашечки копия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>
              <a:fillRect/>
            </a:stretch>
          </p:blipFill>
          <p:spPr bwMode="auto">
            <a:xfrm flipH="1">
              <a:off x="184253" y="5586658"/>
              <a:ext cx="680165" cy="108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Анжелика\Desktop\ВИННИ Тома\6\43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16000" y="6010572"/>
              <a:ext cx="1331664" cy="753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Анжелика\Desktop\ВИННИ Тома\7\19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198787">
              <a:off x="881381" y="6144544"/>
              <a:ext cx="864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Анжелика\Desktop\ВИННИ Тома\7\19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0914471">
              <a:off x="107503" y="6119802"/>
              <a:ext cx="864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Объект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914" y="0"/>
            <a:ext cx="2364085" cy="6780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Группа 14"/>
          <p:cNvGrpSpPr/>
          <p:nvPr userDrawn="1"/>
        </p:nvGrpSpPr>
        <p:grpSpPr>
          <a:xfrm>
            <a:off x="8318647" y="5630927"/>
            <a:ext cx="732122" cy="1058247"/>
            <a:chOff x="8318647" y="5630927"/>
            <a:chExt cx="732122" cy="1058247"/>
          </a:xfrm>
        </p:grpSpPr>
        <p:pic>
          <p:nvPicPr>
            <p:cNvPr id="16" name="Picture 2" descr="C:\Users\Анжелика\Desktop\наборы\мышкины гости\ромашечки копия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>
              <a:fillRect/>
            </a:stretch>
          </p:blipFill>
          <p:spPr bwMode="auto">
            <a:xfrm>
              <a:off x="8388424" y="5630927"/>
              <a:ext cx="662345" cy="105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Анжелика\Desktop\наборы\мышкины гости\ромашечки копия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>
              <a:fillRect/>
            </a:stretch>
          </p:blipFill>
          <p:spPr bwMode="auto">
            <a:xfrm>
              <a:off x="8318647" y="5796880"/>
              <a:ext cx="558477" cy="89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Рамка 17"/>
          <p:cNvSpPr/>
          <p:nvPr userDrawn="1"/>
        </p:nvSpPr>
        <p:spPr>
          <a:xfrm>
            <a:off x="-14944" y="-82796"/>
            <a:ext cx="9158943" cy="6940795"/>
          </a:xfrm>
          <a:prstGeom prst="frame">
            <a:avLst>
              <a:gd name="adj1" fmla="val 3611"/>
            </a:avLst>
          </a:prstGeom>
          <a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59832" y="6598022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mtClean="0">
                <a:latin typeface="Monotype Corsiva" pitchFamily="66" charset="0"/>
              </a:rPr>
              <a:t>Матюшкина А.В. </a:t>
            </a:r>
            <a:r>
              <a:rPr lang="en-US" sz="1200" smtClean="0">
                <a:latin typeface="Monotype Corsiva" pitchFamily="66" charset="0"/>
                <a:hlinkClick r:id="rId21"/>
              </a:rPr>
              <a:t>http://nsportal.ru/user/33485</a:t>
            </a:r>
            <a:r>
              <a:rPr lang="ru-RU" sz="1200" smtClean="0">
                <a:latin typeface="Monotype Corsiva" pitchFamily="66" charset="0"/>
              </a:rPr>
              <a:t>  </a:t>
            </a:r>
            <a:endParaRPr lang="ru-RU" sz="120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МБДОУ «Центр развития ребенка – детский сад № 42» </a:t>
            </a:r>
            <a:br>
              <a:rPr lang="ru-RU" sz="18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г. Находка</a:t>
            </a:r>
            <a:endParaRPr lang="ru-RU" sz="1800" b="1" dirty="0">
              <a:solidFill>
                <a:srgbClr val="0595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Речевое развитие детей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раннего возраста через </a:t>
            </a:r>
            <a:r>
              <a:rPr 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театрализованную деятельность</a:t>
            </a: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b="1" dirty="0" err="1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Михута</a:t>
            </a:r>
            <a:r>
              <a:rPr lang="ru-RU" sz="20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 Е.С.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г. Находка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2025 г</a:t>
            </a:r>
            <a:endParaRPr lang="ru-RU" sz="1800" b="1" dirty="0">
              <a:solidFill>
                <a:srgbClr val="0595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72271"/>
            <a:ext cx="9144000" cy="285729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360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85919" y="176952"/>
            <a:ext cx="6500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Драматизация </a:t>
            </a:r>
          </a:p>
          <a:p>
            <a:pPr algn="ctr"/>
            <a:r>
              <a:rPr lang="ru-RU" sz="32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русской народной сказки </a:t>
            </a:r>
          </a:p>
          <a:p>
            <a:pPr algn="ctr"/>
            <a:r>
              <a:rPr lang="ru-RU" sz="32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«Теремок»</a:t>
            </a:r>
            <a:endParaRPr lang="ru-RU" sz="3200" b="1" dirty="0">
              <a:solidFill>
                <a:srgbClr val="0595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7" name="Picture 1" descr="C:\Users\Геннадий\Desktop\Новая папка (3)\1748996530896.jpg"/>
          <p:cNvPicPr>
            <a:picLocks noChangeAspect="1" noChangeArrowheads="1"/>
          </p:cNvPicPr>
          <p:nvPr/>
        </p:nvPicPr>
        <p:blipFill>
          <a:blip r:embed="rId2"/>
          <a:srcRect l="24097"/>
          <a:stretch>
            <a:fillRect/>
          </a:stretch>
        </p:blipFill>
        <p:spPr bwMode="auto">
          <a:xfrm>
            <a:off x="1000100" y="2428868"/>
            <a:ext cx="4500562" cy="3048979"/>
          </a:xfrm>
          <a:prstGeom prst="rect">
            <a:avLst/>
          </a:prstGeom>
          <a:noFill/>
        </p:spPr>
      </p:pic>
      <p:pic>
        <p:nvPicPr>
          <p:cNvPr id="9218" name="Picture 2" descr="C:\Users\Геннадий\Desktop\Новая папка (3)\1748996530906.jpg"/>
          <p:cNvPicPr>
            <a:picLocks noChangeAspect="1" noChangeArrowheads="1"/>
          </p:cNvPicPr>
          <p:nvPr/>
        </p:nvPicPr>
        <p:blipFill>
          <a:blip r:embed="rId3"/>
          <a:srcRect t="20833" b="10416"/>
          <a:stretch>
            <a:fillRect/>
          </a:stretch>
        </p:blipFill>
        <p:spPr bwMode="auto">
          <a:xfrm>
            <a:off x="5786446" y="1785926"/>
            <a:ext cx="3005733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21550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404664"/>
            <a:ext cx="6171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Пробуем </a:t>
            </a:r>
          </a:p>
          <a:p>
            <a:pPr algn="ctr"/>
            <a:r>
              <a:rPr lang="ru-RU" sz="36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sz="3600" b="1" dirty="0">
              <a:solidFill>
                <a:srgbClr val="0595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3" name="Picture 1" descr="C:\Users\Геннадий\Desktop\Новая папка (3)\1748996530852.jpg"/>
          <p:cNvPicPr>
            <a:picLocks noChangeAspect="1" noChangeArrowheads="1"/>
          </p:cNvPicPr>
          <p:nvPr/>
        </p:nvPicPr>
        <p:blipFill>
          <a:blip r:embed="rId2"/>
          <a:srcRect l="12500"/>
          <a:stretch>
            <a:fillRect/>
          </a:stretch>
        </p:blipFill>
        <p:spPr bwMode="auto">
          <a:xfrm>
            <a:off x="785786" y="2143116"/>
            <a:ext cx="8001024" cy="4007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84001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Драматизация сказки </a:t>
            </a:r>
            <a:br>
              <a:rPr lang="ru-RU" sz="32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«Репка»</a:t>
            </a:r>
            <a:endParaRPr lang="ru-RU" sz="3200" b="1" dirty="0">
              <a:solidFill>
                <a:srgbClr val="0595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 descr="C:\Users\Геннадий\Desktop\Новая папка (3)\17489965308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673" r="10069"/>
          <a:stretch>
            <a:fillRect/>
          </a:stretch>
        </p:blipFill>
        <p:spPr bwMode="auto">
          <a:xfrm>
            <a:off x="4071934" y="3786190"/>
            <a:ext cx="4469085" cy="2535309"/>
          </a:xfrm>
          <a:prstGeom prst="rect">
            <a:avLst/>
          </a:prstGeom>
          <a:noFill/>
        </p:spPr>
      </p:pic>
      <p:pic>
        <p:nvPicPr>
          <p:cNvPr id="7170" name="Picture 2" descr="C:\Users\Геннадий\Desktop\Новая папка (3)\1748996530820.jpg"/>
          <p:cNvPicPr>
            <a:picLocks noChangeAspect="1" noChangeArrowheads="1"/>
          </p:cNvPicPr>
          <p:nvPr/>
        </p:nvPicPr>
        <p:blipFill>
          <a:blip r:embed="rId3"/>
          <a:srcRect l="21875" r="14844"/>
          <a:stretch>
            <a:fillRect/>
          </a:stretch>
        </p:blipFill>
        <p:spPr bwMode="auto">
          <a:xfrm>
            <a:off x="500034" y="1357298"/>
            <a:ext cx="4429156" cy="3067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3825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71435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«Курочка ряба»</a:t>
            </a:r>
            <a:endParaRPr lang="ru-RU" sz="3200" b="1" dirty="0">
              <a:solidFill>
                <a:srgbClr val="059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5" name="Picture 1" descr="C:\Users\Геннадий\Desktop\Новая папка (3)\1748996530831.jpg"/>
          <p:cNvPicPr>
            <a:picLocks noChangeAspect="1" noChangeArrowheads="1"/>
          </p:cNvPicPr>
          <p:nvPr/>
        </p:nvPicPr>
        <p:blipFill>
          <a:blip r:embed="rId2"/>
          <a:srcRect l="15625" r="3906"/>
          <a:stretch>
            <a:fillRect/>
          </a:stretch>
        </p:blipFill>
        <p:spPr bwMode="auto">
          <a:xfrm>
            <a:off x="928662" y="2071678"/>
            <a:ext cx="7358114" cy="4007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5276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404664"/>
            <a:ext cx="4378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Свободная театральная </a:t>
            </a:r>
          </a:p>
          <a:p>
            <a:pPr algn="ctr"/>
            <a:r>
              <a:rPr lang="ru-RU" sz="2400" b="1" dirty="0" smtClean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деятельность</a:t>
            </a:r>
            <a:endParaRPr lang="ru-RU" sz="2400" b="1" dirty="0">
              <a:solidFill>
                <a:srgbClr val="059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 descr="C:\Users\Геннадий\Desktop\Новая папка (3)\1748996530860.jpg"/>
          <p:cNvPicPr>
            <a:picLocks noChangeAspect="1" noChangeArrowheads="1"/>
          </p:cNvPicPr>
          <p:nvPr/>
        </p:nvPicPr>
        <p:blipFill>
          <a:blip r:embed="rId2"/>
          <a:srcRect l="13281" r="3906"/>
          <a:stretch>
            <a:fillRect/>
          </a:stretch>
        </p:blipFill>
        <p:spPr bwMode="auto">
          <a:xfrm>
            <a:off x="214283" y="3962902"/>
            <a:ext cx="5072098" cy="2684365"/>
          </a:xfrm>
          <a:prstGeom prst="rect">
            <a:avLst/>
          </a:prstGeom>
          <a:noFill/>
        </p:spPr>
      </p:pic>
      <p:pic>
        <p:nvPicPr>
          <p:cNvPr id="5122" name="Picture 2" descr="C:\Users\Геннадий\Desktop\Новая папка (3)\1748996530869.jpg"/>
          <p:cNvPicPr>
            <a:picLocks noChangeAspect="1" noChangeArrowheads="1"/>
          </p:cNvPicPr>
          <p:nvPr/>
        </p:nvPicPr>
        <p:blipFill>
          <a:blip r:embed="rId3"/>
          <a:srcRect r="10937"/>
          <a:stretch>
            <a:fillRect/>
          </a:stretch>
        </p:blipFill>
        <p:spPr bwMode="auto">
          <a:xfrm>
            <a:off x="3330027" y="1214422"/>
            <a:ext cx="5813973" cy="2861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6491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00042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Итоговое мероприятие</a:t>
            </a:r>
          </a:p>
          <a:p>
            <a:pPr algn="ctr"/>
            <a:r>
              <a:rPr lang="ru-RU" sz="3600" b="1" dirty="0" smtClean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«Это наша сказка»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7" name="Picture 1" descr="C:\Users\Геннадий\Desktop\Новая папка (3)\1748996530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7715272" cy="4007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303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2800" b="1" dirty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2800" b="1" dirty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 !</a:t>
            </a:r>
            <a:br>
              <a:rPr lang="ru-RU" sz="2800" b="1" dirty="0" smtClean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2800" b="1" dirty="0">
              <a:solidFill>
                <a:srgbClr val="0595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244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Игра –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это огромное светлое окно,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через которое в духовный мир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ребёнка вливается живительный поток представлений, понятий об окружающем мире.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Сухомлинский В.А.</a:t>
            </a:r>
            <a:endParaRPr lang="ru-RU" b="1" dirty="0">
              <a:solidFill>
                <a:srgbClr val="0595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141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6385" name="Group 1514"/>
          <p:cNvGrpSpPr>
            <a:grpSpLocks/>
          </p:cNvGrpSpPr>
          <p:nvPr/>
        </p:nvGrpSpPr>
        <p:grpSpPr bwMode="auto">
          <a:xfrm>
            <a:off x="714348" y="692696"/>
            <a:ext cx="8261034" cy="5689198"/>
            <a:chOff x="0" y="0"/>
            <a:chExt cx="90286" cy="42877"/>
          </a:xfrm>
        </p:grpSpPr>
        <p:pic>
          <p:nvPicPr>
            <p:cNvPr id="48" name="Picture 4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862" y="9753"/>
              <a:ext cx="30510" cy="17084"/>
            </a:xfrm>
            <a:prstGeom prst="rect">
              <a:avLst/>
            </a:prstGeom>
            <a:noFill/>
          </p:spPr>
        </p:pic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35280" y="13428"/>
              <a:ext cx="16260" cy="2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Негативные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36636" y="16172"/>
              <a:ext cx="12679" cy="2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факторы,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34625" y="18913"/>
              <a:ext cx="18023" cy="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влияющие на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32232" y="21662"/>
              <a:ext cx="11602" cy="2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речевую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40919" y="21662"/>
              <a:ext cx="12058" cy="2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 функцию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" name="Picture 5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716"/>
              <a:ext cx="22616" cy="8214"/>
            </a:xfrm>
            <a:prstGeom prst="rect">
              <a:avLst/>
            </a:prstGeom>
            <a:noFill/>
          </p:spPr>
        </p:pic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1956" y="2938"/>
              <a:ext cx="25500" cy="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ухудшение состояния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4806" y="5376"/>
              <a:ext cx="17240" cy="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здоровья детей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9" name="Picture 5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487" y="0"/>
              <a:ext cx="22601" cy="8214"/>
            </a:xfrm>
            <a:prstGeom prst="rect">
              <a:avLst/>
            </a:prstGeom>
            <a:noFill/>
          </p:spPr>
        </p:pic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65105" y="1015"/>
              <a:ext cx="19137" cy="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сужение объёма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63596" y="3590"/>
              <a:ext cx="22480" cy="2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«живого» общения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63886" y="6029"/>
              <a:ext cx="21035" cy="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родителей и детей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4" name="Picture 6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" y="26243"/>
              <a:ext cx="22296" cy="11155"/>
            </a:xfrm>
            <a:prstGeom prst="rect">
              <a:avLst/>
            </a:prstGeom>
            <a:noFill/>
          </p:spPr>
        </p:pic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1993" y="28724"/>
              <a:ext cx="25413" cy="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глобальное снижение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4599" y="31162"/>
              <a:ext cx="18463" cy="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уровня речевой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7312" y="33600"/>
              <a:ext cx="11279" cy="2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культуры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34272" y="35170"/>
              <a:ext cx="25189" cy="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дисбаланс семейного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33494" y="37609"/>
              <a:ext cx="27247" cy="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воспитания в вопросах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37152" y="40291"/>
              <a:ext cx="10872" cy="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развития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45369" y="40111"/>
              <a:ext cx="5944" cy="2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        р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ечи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5" name="Picture 7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634" y="26212"/>
              <a:ext cx="24323" cy="11171"/>
            </a:xfrm>
            <a:prstGeom prst="rect">
              <a:avLst/>
            </a:prstGeom>
            <a:noFill/>
          </p:spPr>
        </p:pic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61045" y="28706"/>
              <a:ext cx="29241" cy="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недостаточное внимание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62557" y="31144"/>
              <a:ext cx="25233" cy="2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педагогов к речевому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63990" y="33583"/>
              <a:ext cx="20728" cy="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развитию ребёнка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Shape 79"/>
            <p:cNvSpPr>
              <a:spLocks/>
            </p:cNvSpPr>
            <p:nvPr/>
          </p:nvSpPr>
          <p:spPr bwMode="auto">
            <a:xfrm>
              <a:off x="53609" y="8656"/>
              <a:ext cx="3607" cy="2512"/>
            </a:xfrm>
            <a:custGeom>
              <a:avLst/>
              <a:gdLst>
                <a:gd name="T0" fmla="*/ 360680 w 360680"/>
                <a:gd name="T1" fmla="*/ 0 h 251206"/>
                <a:gd name="T2" fmla="*/ 319532 w 360680"/>
                <a:gd name="T3" fmla="*/ 74549 h 251206"/>
                <a:gd name="T4" fmla="*/ 301510 w 360680"/>
                <a:gd name="T5" fmla="*/ 48440 h 251206"/>
                <a:gd name="T6" fmla="*/ 7112 w 360680"/>
                <a:gd name="T7" fmla="*/ 251206 h 251206"/>
                <a:gd name="T8" fmla="*/ 0 w 360680"/>
                <a:gd name="T9" fmla="*/ 240792 h 251206"/>
                <a:gd name="T10" fmla="*/ 294288 w 360680"/>
                <a:gd name="T11" fmla="*/ 37978 h 251206"/>
                <a:gd name="T12" fmla="*/ 276225 w 360680"/>
                <a:gd name="T13" fmla="*/ 11811 h 251206"/>
                <a:gd name="T14" fmla="*/ 360680 w 360680"/>
                <a:gd name="T15" fmla="*/ 0 h 251206"/>
                <a:gd name="T16" fmla="*/ 0 w 360680"/>
                <a:gd name="T17" fmla="*/ 0 h 251206"/>
                <a:gd name="T18" fmla="*/ 360680 w 360680"/>
                <a:gd name="T19" fmla="*/ 251206 h 25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360680" h="251206">
                  <a:moveTo>
                    <a:pt x="360680" y="0"/>
                  </a:moveTo>
                  <a:lnTo>
                    <a:pt x="319532" y="74549"/>
                  </a:lnTo>
                  <a:lnTo>
                    <a:pt x="301510" y="48440"/>
                  </a:lnTo>
                  <a:lnTo>
                    <a:pt x="7112" y="251206"/>
                  </a:lnTo>
                  <a:lnTo>
                    <a:pt x="0" y="240792"/>
                  </a:lnTo>
                  <a:lnTo>
                    <a:pt x="294288" y="37978"/>
                  </a:lnTo>
                  <a:lnTo>
                    <a:pt x="276225" y="11811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4A7EBB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Shape 80"/>
            <p:cNvSpPr>
              <a:spLocks/>
            </p:cNvSpPr>
            <p:nvPr/>
          </p:nvSpPr>
          <p:spPr bwMode="auto">
            <a:xfrm>
              <a:off x="24658" y="9309"/>
              <a:ext cx="4047" cy="1911"/>
            </a:xfrm>
            <a:custGeom>
              <a:avLst/>
              <a:gdLst>
                <a:gd name="T0" fmla="*/ 85090 w 404749"/>
                <a:gd name="T1" fmla="*/ 0 h 191135"/>
                <a:gd name="T2" fmla="*/ 72005 w 404749"/>
                <a:gd name="T3" fmla="*/ 28978 h 191135"/>
                <a:gd name="T4" fmla="*/ 404749 w 404749"/>
                <a:gd name="T5" fmla="*/ 179578 h 191135"/>
                <a:gd name="T6" fmla="*/ 399415 w 404749"/>
                <a:gd name="T7" fmla="*/ 191135 h 191135"/>
                <a:gd name="T8" fmla="*/ 66788 w 404749"/>
                <a:gd name="T9" fmla="*/ 40532 h 191135"/>
                <a:gd name="T10" fmla="*/ 53721 w 404749"/>
                <a:gd name="T11" fmla="*/ 69469 h 191135"/>
                <a:gd name="T12" fmla="*/ 0 w 404749"/>
                <a:gd name="T13" fmla="*/ 3302 h 191135"/>
                <a:gd name="T14" fmla="*/ 85090 w 404749"/>
                <a:gd name="T15" fmla="*/ 0 h 191135"/>
                <a:gd name="T16" fmla="*/ 0 w 404749"/>
                <a:gd name="T17" fmla="*/ 0 h 191135"/>
                <a:gd name="T18" fmla="*/ 404749 w 404749"/>
                <a:gd name="T19" fmla="*/ 191135 h 19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404749" h="191135">
                  <a:moveTo>
                    <a:pt x="85090" y="0"/>
                  </a:moveTo>
                  <a:lnTo>
                    <a:pt x="72005" y="28978"/>
                  </a:lnTo>
                  <a:lnTo>
                    <a:pt x="404749" y="179578"/>
                  </a:lnTo>
                  <a:lnTo>
                    <a:pt x="399415" y="191135"/>
                  </a:lnTo>
                  <a:lnTo>
                    <a:pt x="66788" y="40532"/>
                  </a:lnTo>
                  <a:lnTo>
                    <a:pt x="53721" y="69469"/>
                  </a:lnTo>
                  <a:lnTo>
                    <a:pt x="0" y="3302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4A7EBB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Shape 81"/>
            <p:cNvSpPr>
              <a:spLocks/>
            </p:cNvSpPr>
            <p:nvPr/>
          </p:nvSpPr>
          <p:spPr bwMode="auto">
            <a:xfrm>
              <a:off x="25008" y="25590"/>
              <a:ext cx="4048" cy="1910"/>
            </a:xfrm>
            <a:custGeom>
              <a:avLst/>
              <a:gdLst>
                <a:gd name="T0" fmla="*/ 399415 w 404749"/>
                <a:gd name="T1" fmla="*/ 0 h 191008"/>
                <a:gd name="T2" fmla="*/ 404749 w 404749"/>
                <a:gd name="T3" fmla="*/ 11684 h 191008"/>
                <a:gd name="T4" fmla="*/ 72035 w 404749"/>
                <a:gd name="T5" fmla="*/ 162148 h 191008"/>
                <a:gd name="T6" fmla="*/ 85090 w 404749"/>
                <a:gd name="T7" fmla="*/ 191008 h 191008"/>
                <a:gd name="T8" fmla="*/ 0 w 404749"/>
                <a:gd name="T9" fmla="*/ 187706 h 191008"/>
                <a:gd name="T10" fmla="*/ 53721 w 404749"/>
                <a:gd name="T11" fmla="*/ 121666 h 191008"/>
                <a:gd name="T12" fmla="*/ 66808 w 404749"/>
                <a:gd name="T13" fmla="*/ 150594 h 191008"/>
                <a:gd name="T14" fmla="*/ 399415 w 404749"/>
                <a:gd name="T15" fmla="*/ 0 h 191008"/>
                <a:gd name="T16" fmla="*/ 0 w 404749"/>
                <a:gd name="T17" fmla="*/ 0 h 191008"/>
                <a:gd name="T18" fmla="*/ 404749 w 404749"/>
                <a:gd name="T19" fmla="*/ 191008 h 19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404749" h="191008">
                  <a:moveTo>
                    <a:pt x="399415" y="0"/>
                  </a:moveTo>
                  <a:lnTo>
                    <a:pt x="404749" y="11684"/>
                  </a:lnTo>
                  <a:lnTo>
                    <a:pt x="72035" y="162148"/>
                  </a:lnTo>
                  <a:lnTo>
                    <a:pt x="85090" y="191008"/>
                  </a:lnTo>
                  <a:lnTo>
                    <a:pt x="0" y="187706"/>
                  </a:lnTo>
                  <a:lnTo>
                    <a:pt x="53721" y="121666"/>
                  </a:lnTo>
                  <a:lnTo>
                    <a:pt x="66808" y="150594"/>
                  </a:lnTo>
                  <a:lnTo>
                    <a:pt x="399415" y="0"/>
                  </a:lnTo>
                  <a:close/>
                </a:path>
              </a:pathLst>
            </a:custGeom>
            <a:solidFill>
              <a:srgbClr val="4A7EBB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Shape 82"/>
            <p:cNvSpPr>
              <a:spLocks/>
            </p:cNvSpPr>
            <p:nvPr/>
          </p:nvSpPr>
          <p:spPr bwMode="auto">
            <a:xfrm>
              <a:off x="53177" y="25422"/>
              <a:ext cx="4206" cy="1923"/>
            </a:xfrm>
            <a:custGeom>
              <a:avLst/>
              <a:gdLst>
                <a:gd name="T0" fmla="*/ 5080 w 420624"/>
                <a:gd name="T1" fmla="*/ 0 h 192278"/>
                <a:gd name="T2" fmla="*/ 353241 w 420624"/>
                <a:gd name="T3" fmla="*/ 151529 h 192278"/>
                <a:gd name="T4" fmla="*/ 365887 w 420624"/>
                <a:gd name="T5" fmla="*/ 122428 h 192278"/>
                <a:gd name="T6" fmla="*/ 420624 w 420624"/>
                <a:gd name="T7" fmla="*/ 187706 h 192278"/>
                <a:gd name="T8" fmla="*/ 335534 w 420624"/>
                <a:gd name="T9" fmla="*/ 192278 h 192278"/>
                <a:gd name="T10" fmla="*/ 348163 w 420624"/>
                <a:gd name="T11" fmla="*/ 163214 h 192278"/>
                <a:gd name="T12" fmla="*/ 0 w 420624"/>
                <a:gd name="T13" fmla="*/ 11684 h 192278"/>
                <a:gd name="T14" fmla="*/ 5080 w 420624"/>
                <a:gd name="T15" fmla="*/ 0 h 192278"/>
                <a:gd name="T16" fmla="*/ 0 w 420624"/>
                <a:gd name="T17" fmla="*/ 0 h 192278"/>
                <a:gd name="T18" fmla="*/ 420624 w 420624"/>
                <a:gd name="T19" fmla="*/ 192278 h 192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420624" h="192278">
                  <a:moveTo>
                    <a:pt x="5080" y="0"/>
                  </a:moveTo>
                  <a:lnTo>
                    <a:pt x="353241" y="151529"/>
                  </a:lnTo>
                  <a:lnTo>
                    <a:pt x="365887" y="122428"/>
                  </a:lnTo>
                  <a:lnTo>
                    <a:pt x="420624" y="187706"/>
                  </a:lnTo>
                  <a:lnTo>
                    <a:pt x="335534" y="192278"/>
                  </a:lnTo>
                  <a:lnTo>
                    <a:pt x="348163" y="163214"/>
                  </a:lnTo>
                  <a:lnTo>
                    <a:pt x="0" y="11684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4A7EBB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Shape 83"/>
            <p:cNvSpPr>
              <a:spLocks/>
            </p:cNvSpPr>
            <p:nvPr/>
          </p:nvSpPr>
          <p:spPr bwMode="auto">
            <a:xfrm>
              <a:off x="40736" y="26685"/>
              <a:ext cx="762" cy="7281"/>
            </a:xfrm>
            <a:custGeom>
              <a:avLst/>
              <a:gdLst>
                <a:gd name="T0" fmla="*/ 31750 w 76200"/>
                <a:gd name="T1" fmla="*/ 0 h 728091"/>
                <a:gd name="T2" fmla="*/ 44450 w 76200"/>
                <a:gd name="T3" fmla="*/ 0 h 728091"/>
                <a:gd name="T4" fmla="*/ 44450 w 76200"/>
                <a:gd name="T5" fmla="*/ 651891 h 728091"/>
                <a:gd name="T6" fmla="*/ 76200 w 76200"/>
                <a:gd name="T7" fmla="*/ 651891 h 728091"/>
                <a:gd name="T8" fmla="*/ 38100 w 76200"/>
                <a:gd name="T9" fmla="*/ 728091 h 728091"/>
                <a:gd name="T10" fmla="*/ 0 w 76200"/>
                <a:gd name="T11" fmla="*/ 651891 h 728091"/>
                <a:gd name="T12" fmla="*/ 31750 w 76200"/>
                <a:gd name="T13" fmla="*/ 651891 h 728091"/>
                <a:gd name="T14" fmla="*/ 31750 w 76200"/>
                <a:gd name="T15" fmla="*/ 0 h 728091"/>
                <a:gd name="T16" fmla="*/ 0 w 76200"/>
                <a:gd name="T17" fmla="*/ 0 h 728091"/>
                <a:gd name="T18" fmla="*/ 76200 w 76200"/>
                <a:gd name="T19" fmla="*/ 728091 h 728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76200" h="728091">
                  <a:moveTo>
                    <a:pt x="31750" y="0"/>
                  </a:moveTo>
                  <a:lnTo>
                    <a:pt x="44450" y="0"/>
                  </a:lnTo>
                  <a:lnTo>
                    <a:pt x="44450" y="651891"/>
                  </a:lnTo>
                  <a:lnTo>
                    <a:pt x="76200" y="651891"/>
                  </a:lnTo>
                  <a:lnTo>
                    <a:pt x="38100" y="728091"/>
                  </a:lnTo>
                  <a:lnTo>
                    <a:pt x="0" y="651891"/>
                  </a:lnTo>
                  <a:lnTo>
                    <a:pt x="31750" y="651891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4A7EBB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643054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357290" y="0"/>
            <a:ext cx="6929486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Monotype Corsiva" pitchFamily="66" charset="0"/>
              <a:cs typeface="Monotype Corsiva" pitchFamily="66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onotype Corsiva" pitchFamily="66" charset="0"/>
                <a:cs typeface="Times New Roman" pitchFamily="18" charset="0"/>
              </a:rPr>
              <a:t>         Цель: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развития речи посредством театрализованной деятельности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Monotype Corsiva" pitchFamily="66" charset="0"/>
                <a:cs typeface="Times New Roman" pitchFamily="18" charset="0"/>
              </a:rPr>
              <a:t>Задачи: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в группе РППС по художественно эстетическому развитию, в музыкально - театрализованной деятельности.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детей интерес к театрализованной игре.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Обеспечить интеграцию театрализованной игры с другими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видами деятельности.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	развитию	внимания,	памяти,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мышления	у	детей раннего возраста.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Установить партнёрские отношения с семьёй каждого воспитанника.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Активизировать  и обогатить воспитательные умения родителей.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у детей интерес к сказкам.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685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994605" y="469867"/>
            <a:ext cx="23050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Речевое</a:t>
            </a:r>
          </a:p>
          <a:p>
            <a:pPr algn="ctr"/>
            <a:r>
              <a:rPr lang="ru-RU" altLang="ru-RU" b="1"/>
              <a:t>развитие</a:t>
            </a:r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1663367" y="1999041"/>
            <a:ext cx="2159000" cy="1008062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Художественно-</a:t>
            </a:r>
          </a:p>
          <a:p>
            <a:pPr algn="ctr"/>
            <a:r>
              <a:rPr lang="ru-RU" altLang="ru-RU" b="1"/>
              <a:t>эстетическое </a:t>
            </a:r>
          </a:p>
          <a:p>
            <a:pPr algn="ctr"/>
            <a:r>
              <a:rPr lang="ru-RU" altLang="ru-RU" b="1"/>
              <a:t>развитие</a:t>
            </a: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1245394" y="3356769"/>
            <a:ext cx="2159000" cy="719137"/>
          </a:xfrm>
          <a:prstGeom prst="rect">
            <a:avLst/>
          </a:prstGeom>
          <a:solidFill>
            <a:srgbClr val="F6BCEA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Физическое</a:t>
            </a:r>
          </a:p>
          <a:p>
            <a:pPr algn="ctr"/>
            <a:r>
              <a:rPr lang="ru-RU" altLang="ru-RU" b="1"/>
              <a:t>развитие</a:t>
            </a:r>
          </a:p>
        </p:txBody>
      </p:sp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715963" y="4521578"/>
            <a:ext cx="2159000" cy="719138"/>
          </a:xfrm>
          <a:prstGeom prst="rect">
            <a:avLst/>
          </a:prstGeom>
          <a:solidFill>
            <a:srgbClr val="6EFB47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Познавательное</a:t>
            </a:r>
          </a:p>
          <a:p>
            <a:pPr algn="ctr"/>
            <a:r>
              <a:rPr lang="ru-RU" altLang="ru-RU" b="1"/>
              <a:t> развитие</a:t>
            </a:r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1604963" y="5500702"/>
            <a:ext cx="2159000" cy="992339"/>
          </a:xfrm>
          <a:prstGeom prst="rect">
            <a:avLst/>
          </a:prstGeom>
          <a:solidFill>
            <a:srgbClr val="76E4F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dirty="0" smtClean="0"/>
              <a:t>Социально-</a:t>
            </a:r>
          </a:p>
          <a:p>
            <a:pPr algn="ctr"/>
            <a:r>
              <a:rPr lang="ru-RU" altLang="ru-RU" b="1" dirty="0" smtClean="0"/>
              <a:t>Коммуникативное</a:t>
            </a:r>
          </a:p>
          <a:p>
            <a:pPr algn="ctr"/>
            <a:r>
              <a:rPr lang="ru-RU" altLang="ru-RU" b="1" dirty="0" smtClean="0"/>
              <a:t>развитие </a:t>
            </a:r>
          </a:p>
          <a:p>
            <a:pPr algn="ctr"/>
            <a:endParaRPr lang="ru-RU" altLang="ru-RU" b="1" dirty="0"/>
          </a:p>
        </p:txBody>
      </p:sp>
      <p:sp>
        <p:nvSpPr>
          <p:cNvPr id="44082" name="Rectangle 50"/>
          <p:cNvSpPr>
            <a:spLocks noChangeArrowheads="1"/>
          </p:cNvSpPr>
          <p:nvPr/>
        </p:nvSpPr>
        <p:spPr bwMode="auto">
          <a:xfrm>
            <a:off x="4787900" y="5805488"/>
            <a:ext cx="3095625" cy="719137"/>
          </a:xfrm>
          <a:prstGeom prst="rect">
            <a:avLst/>
          </a:prstGeom>
          <a:solidFill>
            <a:srgbClr val="76E4F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История Руси</a:t>
            </a:r>
          </a:p>
          <a:p>
            <a:pPr algn="ctr"/>
            <a:r>
              <a:rPr lang="ru-RU" altLang="ru-RU" b="1"/>
              <a:t>Русский быт, традиции</a:t>
            </a:r>
          </a:p>
        </p:txBody>
      </p:sp>
      <p:sp>
        <p:nvSpPr>
          <p:cNvPr id="44083" name="Rectangle 51"/>
          <p:cNvSpPr>
            <a:spLocks noChangeArrowheads="1"/>
          </p:cNvSpPr>
          <p:nvPr/>
        </p:nvSpPr>
        <p:spPr bwMode="auto">
          <a:xfrm>
            <a:off x="3851275" y="4365625"/>
            <a:ext cx="4464050" cy="1223963"/>
          </a:xfrm>
          <a:prstGeom prst="rect">
            <a:avLst/>
          </a:prstGeom>
          <a:solidFill>
            <a:srgbClr val="6EFB47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Народный календарь, быт и основные </a:t>
            </a:r>
          </a:p>
          <a:p>
            <a:pPr algn="ctr"/>
            <a:r>
              <a:rPr lang="ru-RU" altLang="ru-RU" b="1"/>
              <a:t>занятия людей, приметы, пословицы, </a:t>
            </a:r>
          </a:p>
          <a:p>
            <a:pPr algn="ctr"/>
            <a:r>
              <a:rPr lang="ru-RU" altLang="ru-RU" b="1"/>
              <a:t>народные праздники, календарные песни, </a:t>
            </a:r>
          </a:p>
          <a:p>
            <a:pPr algn="ctr"/>
            <a:r>
              <a:rPr lang="ru-RU" altLang="ru-RU" b="1"/>
              <a:t>пословицы</a:t>
            </a:r>
          </a:p>
        </p:txBody>
      </p:sp>
      <p:sp>
        <p:nvSpPr>
          <p:cNvPr id="44084" name="Rectangle 52"/>
          <p:cNvSpPr>
            <a:spLocks noChangeArrowheads="1"/>
          </p:cNvSpPr>
          <p:nvPr/>
        </p:nvSpPr>
        <p:spPr bwMode="auto">
          <a:xfrm>
            <a:off x="4427984" y="3357562"/>
            <a:ext cx="4176713" cy="863600"/>
          </a:xfrm>
          <a:prstGeom prst="rect">
            <a:avLst/>
          </a:prstGeom>
          <a:solidFill>
            <a:srgbClr val="F6BCEA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Народные игры, считалки, дразнилки</a:t>
            </a:r>
          </a:p>
          <a:p>
            <a:pPr algn="ctr"/>
            <a:r>
              <a:rPr lang="ru-RU" altLang="ru-RU" b="1"/>
              <a:t>Прибаутки, скороговорки.</a:t>
            </a:r>
          </a:p>
        </p:txBody>
      </p:sp>
      <p:sp>
        <p:nvSpPr>
          <p:cNvPr id="44086" name="Rectangle 54"/>
          <p:cNvSpPr>
            <a:spLocks noChangeArrowheads="1"/>
          </p:cNvSpPr>
          <p:nvPr/>
        </p:nvSpPr>
        <p:spPr bwMode="auto">
          <a:xfrm>
            <a:off x="4332234" y="1593138"/>
            <a:ext cx="4248150" cy="1655762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1"/>
          </a:p>
          <a:p>
            <a:pPr algn="ctr"/>
            <a:r>
              <a:rPr lang="ru-RU" altLang="ru-RU" b="1"/>
              <a:t>Народные художественные промыслы, </a:t>
            </a:r>
          </a:p>
          <a:p>
            <a:pPr algn="ctr"/>
            <a:r>
              <a:rPr lang="ru-RU" altLang="ru-RU" b="1"/>
              <a:t>игрушки, народные костюмы, </a:t>
            </a:r>
          </a:p>
          <a:p>
            <a:pPr algn="ctr"/>
            <a:r>
              <a:rPr lang="ru-RU" altLang="ru-RU" b="1"/>
              <a:t>народные песни, заклички,</a:t>
            </a:r>
          </a:p>
          <a:p>
            <a:pPr algn="ctr"/>
            <a:r>
              <a:rPr lang="ru-RU" altLang="ru-RU" b="1"/>
              <a:t> колыбельные, частушки, хороводные </a:t>
            </a:r>
          </a:p>
          <a:p>
            <a:pPr algn="ctr"/>
            <a:r>
              <a:rPr lang="ru-RU" altLang="ru-RU" b="1"/>
              <a:t>игры, игра на народных инструментах, </a:t>
            </a:r>
          </a:p>
          <a:p>
            <a:pPr algn="ctr"/>
            <a:r>
              <a:rPr lang="ru-RU" altLang="ru-RU" b="1"/>
              <a:t>кукольные спектакли, праздники </a:t>
            </a:r>
          </a:p>
          <a:p>
            <a:pPr algn="ctr"/>
            <a:endParaRPr lang="ru-RU" altLang="ru-RU" b="1"/>
          </a:p>
        </p:txBody>
      </p:sp>
      <p:sp>
        <p:nvSpPr>
          <p:cNvPr id="44087" name="Rectangle 55"/>
          <p:cNvSpPr>
            <a:spLocks noChangeArrowheads="1"/>
          </p:cNvSpPr>
          <p:nvPr/>
        </p:nvSpPr>
        <p:spPr bwMode="auto">
          <a:xfrm>
            <a:off x="3708400" y="271693"/>
            <a:ext cx="403225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Сказки, былины, потешки, песенки,</a:t>
            </a:r>
          </a:p>
          <a:p>
            <a:pPr algn="ctr"/>
            <a:r>
              <a:rPr lang="ru-RU" altLang="ru-RU" b="1"/>
              <a:t> скороговорки, поговорки, шутки</a:t>
            </a:r>
          </a:p>
          <a:p>
            <a:pPr algn="ctr"/>
            <a:r>
              <a:rPr lang="ru-RU" altLang="ru-RU" b="1"/>
              <a:t>пословицы, дразнилки, загадки</a:t>
            </a:r>
          </a:p>
        </p:txBody>
      </p:sp>
      <p:sp>
        <p:nvSpPr>
          <p:cNvPr id="44090" name="AutoShape 58"/>
          <p:cNvSpPr>
            <a:spLocks noChangeArrowheads="1"/>
          </p:cNvSpPr>
          <p:nvPr/>
        </p:nvSpPr>
        <p:spPr bwMode="auto">
          <a:xfrm>
            <a:off x="3307606" y="597974"/>
            <a:ext cx="400794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92" name="AutoShape 60"/>
          <p:cNvSpPr>
            <a:spLocks noChangeArrowheads="1"/>
          </p:cNvSpPr>
          <p:nvPr/>
        </p:nvSpPr>
        <p:spPr bwMode="auto">
          <a:xfrm>
            <a:off x="3822492" y="2166770"/>
            <a:ext cx="512680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94" name="AutoShape 62"/>
          <p:cNvSpPr>
            <a:spLocks noChangeArrowheads="1"/>
          </p:cNvSpPr>
          <p:nvPr/>
        </p:nvSpPr>
        <p:spPr bwMode="auto">
          <a:xfrm>
            <a:off x="3408173" y="350043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6BCEA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95" name="AutoShape 63"/>
          <p:cNvSpPr>
            <a:spLocks noChangeArrowheads="1"/>
          </p:cNvSpPr>
          <p:nvPr/>
        </p:nvSpPr>
        <p:spPr bwMode="auto">
          <a:xfrm>
            <a:off x="2874963" y="4727954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6EFB47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96" name="AutoShape 64"/>
          <p:cNvSpPr>
            <a:spLocks noChangeArrowheads="1"/>
          </p:cNvSpPr>
          <p:nvPr/>
        </p:nvSpPr>
        <p:spPr bwMode="auto">
          <a:xfrm>
            <a:off x="3838611" y="592216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76E4F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214290"/>
            <a:ext cx="6000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b="1" dirty="0" smtClean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РППС в группе</a:t>
            </a:r>
            <a:endParaRPr lang="ru-RU" sz="5200" b="1" dirty="0">
              <a:solidFill>
                <a:srgbClr val="059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Геннадий\Desktop\Новая папка (3)\17489965308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" y="1615540"/>
            <a:ext cx="8275320" cy="438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2483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71600" y="357166"/>
            <a:ext cx="6400800" cy="100013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Театр «</a:t>
            </a:r>
            <a:r>
              <a:rPr lang="ru-RU" sz="4400" b="1" dirty="0" err="1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Би-ба-бо</a:t>
            </a:r>
            <a:r>
              <a:rPr lang="ru-RU" sz="44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0595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Геннадий\Desktop\Новая папка (3)\174899653083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781175" y="2058988"/>
            <a:ext cx="7362825" cy="37274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416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5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Маски для </a:t>
            </a:r>
            <a:br>
              <a:rPr lang="ru-RU" b="1" dirty="0" smtClean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59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игр - драматизаций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5" name="Picture 1" descr="C:\Users\Геннадий\Desktop\Новая папка (3)\1748996530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6786610" cy="4007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50495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zh-CN" sz="2900" b="1" smtClean="0">
                <a:latin typeface="Arial Black" panose="020B0A04020102020204" pitchFamily="34" charset="0"/>
              </a:rPr>
              <a:t>        </a:t>
            </a:r>
            <a:endParaRPr lang="ru-RU" altLang="ru-RU" sz="3600" b="1" smtClean="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ru-RU" altLang="zh-CN" sz="1400" smtClean="0">
              <a:latin typeface="Arial Black" panose="020B0A04020102020204" pitchFamily="34" charset="0"/>
            </a:endParaRPr>
          </a:p>
          <a:p>
            <a:pPr marL="609600" indent="-609600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altLang="ru-RU" sz="4000" b="1" smtClean="0"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7365" y="58790"/>
            <a:ext cx="4696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«Настольный театр» </a:t>
            </a:r>
          </a:p>
          <a:p>
            <a:pPr algn="ctr"/>
            <a:r>
              <a:rPr lang="ru-RU" sz="2800" b="1" dirty="0" smtClean="0">
                <a:solidFill>
                  <a:srgbClr val="05950C"/>
                </a:solidFill>
                <a:latin typeface="Times New Roman" pitchFamily="18" charset="0"/>
                <a:cs typeface="Times New Roman" pitchFamily="18" charset="0"/>
              </a:rPr>
              <a:t>(режиссерские игры) </a:t>
            </a:r>
            <a:endParaRPr lang="ru-RU" sz="2800" b="1" dirty="0">
              <a:solidFill>
                <a:srgbClr val="059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59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1" name="Picture 1" descr="C:\Users\Геннадий\Desktop\Новая папка (3)\1748996530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285860"/>
            <a:ext cx="2786082" cy="4895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61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4.0"/>
  <p:tag name="AS_VERSION" val="20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730</TotalTime>
  <Words>290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Monotype Corsiva</vt:lpstr>
      <vt:lpstr>Open Sans</vt:lpstr>
      <vt:lpstr>宋体</vt:lpstr>
      <vt:lpstr>Times New Roman</vt:lpstr>
      <vt:lpstr>Wingdings</vt:lpstr>
      <vt:lpstr>Тема Office</vt:lpstr>
      <vt:lpstr>МБДОУ «Центр развития ребенка – детский сад № 42»  г. Находка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Маски для  игр - драматизаций </vt:lpstr>
      <vt:lpstr>        </vt:lpstr>
      <vt:lpstr>Презентация PowerPoint</vt:lpstr>
      <vt:lpstr>Презентация PowerPoint</vt:lpstr>
      <vt:lpstr>Драматизация сказки  «Репка»</vt:lpstr>
      <vt:lpstr>Презентация PowerPoint</vt:lpstr>
      <vt:lpstr>Презентация PowerPoint</vt:lpstr>
      <vt:lpstr>Презентация PowerPoint</vt:lpstr>
      <vt:lpstr>СПАСИБО  ЗА  ВНИМАНИЕ !  ТВОРЧЕСКИХ УСПЕХОВ!</vt:lpstr>
    </vt:vector>
  </TitlesOfParts>
  <Manager>lusana.ru</Manager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lusana.ru</dc:title>
  <dc:subject>lusana.ru</dc:subject>
  <dc:creator>lusana.ru</dc:creator>
  <dc:description>lusana.ru</dc:description>
  <cp:lastModifiedBy>User</cp:lastModifiedBy>
  <cp:revision>74</cp:revision>
  <dcterms:created xsi:type="dcterms:W3CDTF">2013-07-09T08:29:14Z</dcterms:created>
  <dcterms:modified xsi:type="dcterms:W3CDTF">2025-06-16T23:35:20Z</dcterms:modified>
</cp:coreProperties>
</file>