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9" r:id="rId5"/>
    <p:sldId id="261" r:id="rId6"/>
    <p:sldId id="274" r:id="rId7"/>
    <p:sldId id="273" r:id="rId8"/>
    <p:sldId id="272" r:id="rId9"/>
    <p:sldId id="270" r:id="rId10"/>
    <p:sldId id="265" r:id="rId11"/>
    <p:sldId id="263" r:id="rId12"/>
    <p:sldId id="264" r:id="rId13"/>
    <p:sldId id="266" r:id="rId14"/>
    <p:sldId id="275" r:id="rId15"/>
    <p:sldId id="277" r:id="rId16"/>
    <p:sldId id="276" r:id="rId17"/>
    <p:sldId id="268" r:id="rId18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2" d="100"/>
          <a:sy n="92" d="100"/>
        </p:scale>
        <p:origin x="2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8622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457200" y="457200"/>
            <a:ext cx="77724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b="1" dirty="0" smtClean="0">
                <a:latin typeface="Calibri" pitchFamily="34" charset="0"/>
                <a:ea typeface="Calibri" pitchFamily="34" charset="-122"/>
                <a:cs typeface="Calibri" pitchFamily="34" charset="-120"/>
              </a:rPr>
              <a:t>"</a:t>
            </a:r>
            <a:r>
              <a:rPr lang="en-US" sz="2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Праздники в </a:t>
            </a:r>
            <a:r>
              <a:rPr lang="en-US" sz="2400" b="1" dirty="0" smtClean="0">
                <a:latin typeface="Calibri" pitchFamily="34" charset="0"/>
                <a:ea typeface="Calibri" pitchFamily="34" charset="-122"/>
                <a:cs typeface="Calibri" pitchFamily="34" charset="-120"/>
              </a:rPr>
              <a:t>ДО</a:t>
            </a:r>
            <a:r>
              <a:rPr lang="ru-RU" sz="2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О</a:t>
            </a:r>
            <a:r>
              <a:rPr lang="en-US" sz="2400" b="1" dirty="0" smtClean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в контексте реализации ФОП ДО"</a:t>
            </a:r>
            <a:endParaRPr lang="en-US" sz="2400" b="1" dirty="0"/>
          </a:p>
        </p:txBody>
      </p:sp>
      <p:sp>
        <p:nvSpPr>
          <p:cNvPr id="3" name="Text 1"/>
          <p:cNvSpPr/>
          <p:nvPr/>
        </p:nvSpPr>
        <p:spPr>
          <a:xfrm>
            <a:off x="536027" y="1371600"/>
            <a:ext cx="7551683" cy="122971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2000" dirty="0"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85850" y="3585308"/>
            <a:ext cx="455815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«ЦРР – детский сад №42» г. Находка</a:t>
            </a:r>
          </a:p>
          <a:p>
            <a:pPr algn="ct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Музыкальный руководитель</a:t>
            </a:r>
          </a:p>
          <a:p>
            <a:pPr algn="ctr"/>
            <a:r>
              <a:rPr lang="ru-RU" b="1" cap="none" spc="0" dirty="0" smtClean="0">
                <a:ln w="0"/>
                <a:solidFill>
                  <a:schemeClr val="tx1"/>
                </a:solidFill>
                <a:cs typeface="Aparajita" panose="020B0604020202020204" pitchFamily="34" charset="0"/>
              </a:rPr>
              <a:t>Сенюшина Екатерина </a:t>
            </a:r>
          </a:p>
          <a:p>
            <a:pPr algn="ctr"/>
            <a:r>
              <a:rPr lang="ru-RU" b="1" dirty="0" smtClean="0">
                <a:ln w="0"/>
                <a:cs typeface="Aparajita" panose="020B0604020202020204" pitchFamily="34" charset="0"/>
              </a:rPr>
              <a:t>Владимировна </a:t>
            </a:r>
            <a:endParaRPr lang="ru-RU" b="1" cap="none" spc="0" dirty="0">
              <a:ln w="0"/>
              <a:solidFill>
                <a:schemeClr val="tx1"/>
              </a:solidFill>
              <a:cs typeface="Aparajita" panose="020B0604020202020204" pitchFamily="34" charset="0"/>
            </a:endParaRPr>
          </a:p>
        </p:txBody>
      </p:sp>
      <p:pic>
        <p:nvPicPr>
          <p:cNvPr id="1026" name="Picture 2" descr="C:\Users\USER\Desktop\69500109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3013">
            <a:off x="1789480" y="1568151"/>
            <a:ext cx="1957131" cy="278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659" y="1341386"/>
            <a:ext cx="3275215" cy="3275215"/>
          </a:xfrm>
          <a:prstGeom prst="rect">
            <a:avLst/>
          </a:prstGeom>
          <a:effectLst>
            <a:outerShdw dist="50800" dir="5400000" sx="1000" sy="1000" algn="ctr" rotWithShape="0">
              <a:srgbClr val="000000"/>
            </a:outerShdw>
          </a:effectLst>
        </p:spPr>
      </p:pic>
      <p:sp>
        <p:nvSpPr>
          <p:cNvPr id="2" name="Text 0"/>
          <p:cNvSpPr/>
          <p:nvPr/>
        </p:nvSpPr>
        <p:spPr>
          <a:xfrm>
            <a:off x="457200" y="457200"/>
            <a:ext cx="77724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 err="1">
                <a:solidFill>
                  <a:srgbClr val="C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Роль</a:t>
            </a:r>
            <a:r>
              <a:rPr lang="en-US" sz="2600" b="1" dirty="0">
                <a:solidFill>
                  <a:srgbClr val="C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педагог</a:t>
            </a:r>
            <a:r>
              <a:rPr lang="ru-RU" sz="2600" b="1" dirty="0">
                <a:solidFill>
                  <a:srgbClr val="C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</a:t>
            </a:r>
            <a:r>
              <a:rPr lang="en-US" sz="26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600" b="1" dirty="0">
                <a:solidFill>
                  <a:srgbClr val="C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 организации праздников</a:t>
            </a:r>
            <a:endParaRPr lang="en-US" sz="2600" dirty="0">
              <a:solidFill>
                <a:srgbClr val="C00000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66503" y="1151435"/>
            <a:ext cx="5719156" cy="356408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 algn="l">
              <a:spcBef>
                <a:spcPts val="600"/>
              </a:spcBef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Perpetua" panose="02020502060401020303" pitchFamily="18" charset="0"/>
                <a:ea typeface="Calibri" pitchFamily="34" charset="-122"/>
                <a:cs typeface="Calibri" pitchFamily="34" charset="-120"/>
              </a:rPr>
              <a:t>Разработка сценария праздника с учетом целей и задач ФОП ДО, возрастных особенностей детей и их интересов, обеспечивая педагогическую ценность.</a:t>
            </a:r>
            <a:endParaRPr lang="en-US" sz="1600" dirty="0">
              <a:latin typeface="Perpetua" panose="02020502060401020303" pitchFamily="18" charset="0"/>
            </a:endParaRP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Perpetua" panose="02020502060401020303" pitchFamily="18" charset="0"/>
                <a:ea typeface="Calibri" pitchFamily="34" charset="-122"/>
                <a:cs typeface="Calibri" pitchFamily="34" charset="-120"/>
              </a:rPr>
              <a:t>Подготовка методического материала, включая музыкальное сопровождение, тексты песен и стихов, описание игр и конкурсов, для эффективной </a:t>
            </a:r>
            <a:r>
              <a:rPr lang="en-US" sz="1600" dirty="0" err="1">
                <a:solidFill>
                  <a:srgbClr val="000000"/>
                </a:solidFill>
                <a:latin typeface="Perpetua" panose="02020502060401020303" pitchFamily="18" charset="0"/>
                <a:ea typeface="Calibri" pitchFamily="34" charset="-122"/>
                <a:cs typeface="Calibri" pitchFamily="34" charset="-120"/>
              </a:rPr>
              <a:t>организации</a:t>
            </a:r>
            <a:r>
              <a:rPr lang="en-US" sz="1600" dirty="0" smtClean="0">
                <a:solidFill>
                  <a:srgbClr val="000000"/>
                </a:solidFill>
                <a:latin typeface="Perpetua" panose="02020502060401020303" pitchFamily="18" charset="0"/>
                <a:ea typeface="Calibri" pitchFamily="34" charset="-122"/>
                <a:cs typeface="Calibri" pitchFamily="34" charset="-120"/>
              </a:rPr>
              <a:t>.</a:t>
            </a:r>
            <a:endParaRPr lang="en-US" sz="1600" dirty="0" smtClean="0">
              <a:latin typeface="Perpetua" panose="02020502060401020303" pitchFamily="18" charset="0"/>
            </a:endParaRP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SzPct val="10000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Perpetua" panose="02020502060401020303" pitchFamily="18" charset="0"/>
                <a:ea typeface="Calibri" pitchFamily="34" charset="-122"/>
                <a:cs typeface="Calibri" pitchFamily="34" charset="-120"/>
              </a:rPr>
              <a:t>Создание </a:t>
            </a:r>
            <a:r>
              <a:rPr lang="en-US" sz="1600" dirty="0">
                <a:solidFill>
                  <a:srgbClr val="000000"/>
                </a:solidFill>
                <a:latin typeface="Perpetua" panose="02020502060401020303" pitchFamily="18" charset="0"/>
                <a:ea typeface="Calibri" pitchFamily="34" charset="-122"/>
                <a:cs typeface="Calibri" pitchFamily="34" charset="-120"/>
              </a:rPr>
              <a:t>благоприятной атмосферы для творчества и самовыражения детей, поддержка их инициативы и самостоятельности в процессе подготовки и проведения.</a:t>
            </a:r>
            <a:endParaRPr lang="en-US" sz="1600" dirty="0">
              <a:latin typeface="Perpetua" panose="0202050206040102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77724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C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Интеграция праздников в образовательную программу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457200" y="1265722"/>
            <a:ext cx="7772400" cy="3771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Планирование праздников в соответствии с образовательными областями ФОП ДО, такими как социально-коммуникативное, познавательное, речевое и художественно-эстетическое </a:t>
            </a:r>
            <a:r>
              <a:rPr lang="en-US" sz="1800" dirty="0" err="1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развитие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18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Использование праздников как возможности для расширения знаний детей об окружающем мире, знакомства с новыми понятиями и явлениями.</a:t>
            </a:r>
            <a:endParaRPr lang="en-US" sz="18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8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Организация</a:t>
            </a:r>
            <a:r>
              <a:rPr lang="ru-RU" sz="1800" dirty="0" smtClean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тематической </a:t>
            </a:r>
            <a:r>
              <a:rPr lang="en-US" sz="18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проектной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деятельности, связанной с подготовкой к праздникам, например, изготовление костюмов, декораций, </a:t>
            </a:r>
            <a:r>
              <a:rPr lang="en-US" sz="18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разучивание</a:t>
            </a:r>
            <a:r>
              <a:rPr lang="ru-RU" sz="1800" dirty="0" smtClean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танцев,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песе</a:t>
            </a:r>
            <a:r>
              <a:rPr lang="ru-RU" sz="1800" dirty="0" smtClean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 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 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стихов.</a:t>
            </a:r>
            <a:endParaRPr lang="en-US" sz="18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Вовлечение родителей в подготовку и проведение праздников, </a:t>
            </a:r>
            <a:r>
              <a:rPr lang="en-US" sz="1800" dirty="0" err="1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создание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совместных проектов и мероприятий, укрепление сотрудничества между ДОО и семьей.</a:t>
            </a:r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77724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-122"/>
                <a:cs typeface="Calibri" pitchFamily="34" charset="-120"/>
              </a:rPr>
              <a:t>Р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-122"/>
                <a:cs typeface="Calibri" pitchFamily="34" charset="-120"/>
              </a:rPr>
              <a:t>екомендации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-122"/>
                <a:cs typeface="Calibri" pitchFamily="34" charset="-120"/>
              </a:rPr>
              <a:t>по организации праздников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1"/>
          <p:cNvSpPr/>
          <p:nvPr/>
        </p:nvSpPr>
        <p:spPr>
          <a:xfrm>
            <a:off x="457200" y="1155469"/>
            <a:ext cx="7772400" cy="3771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Учет возрастных особенностей детей при выборе тематики, форм проведения и содержания праздника, чтобы обеспечить доступность и интерес.</a:t>
            </a:r>
            <a:endParaRPr lang="en-US" sz="18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Использование разнообразных методов и приемов, таких как игры, конкурсы, викторины, театрализованные представления, для поддержания активности и интереса.</a:t>
            </a:r>
            <a:endParaRPr lang="en-US" sz="18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Создание комфортной и безопасной обстановки, обеспечивающей эмоциональное благополучие детей и возможность проявить свои творческие способности.</a:t>
            </a:r>
            <a:endParaRPr lang="en-US" sz="18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Организация рефлексии после проведения праздника, обсуждение с детьми их впечатлений и полученных знаний, выявление сильных и слабых сторон мероприятия.</a:t>
            </a:r>
            <a:endParaRPr lang="en-US" sz="1800" dirty="0"/>
          </a:p>
        </p:txBody>
      </p:sp>
      <p:pic>
        <p:nvPicPr>
          <p:cNvPr id="3074" name="Picture 2" descr="C:\Users\USER\Desktop\85064bfd79facd293d79e12c62fd20de.500x500x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584" y="3673365"/>
            <a:ext cx="1227058" cy="13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77724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-122"/>
                <a:cs typeface="Calibri" pitchFamily="34" charset="-120"/>
              </a:rPr>
              <a:t>Оценка эффективности проведения праздников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1"/>
          <p:cNvSpPr/>
          <p:nvPr/>
        </p:nvSpPr>
        <p:spPr>
          <a:xfrm>
            <a:off x="108066" y="1180407"/>
            <a:ext cx="7772400" cy="315675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Анализ эмоционального состояния детей во время и после праздника, выявление их удовлетворенности и положительных впечатлений от участия.</a:t>
            </a:r>
            <a:endParaRPr lang="en-US" sz="18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Оценка уровня развития коммуникативных навыков, творческих способностей и познавательной активности детей в процессе подготовки и проведения.</a:t>
            </a:r>
            <a:endParaRPr lang="en-US" sz="18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Анализ вовлеченности родителей в подготовку и проведение праздника, оценка эффективности взаимодействия ДОО и семьи в образовательном </a:t>
            </a:r>
            <a:r>
              <a:rPr lang="en-US" sz="1800" dirty="0" err="1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процессе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1800" dirty="0"/>
          </a:p>
        </p:txBody>
      </p:sp>
      <p:pic>
        <p:nvPicPr>
          <p:cNvPr id="5122" name="Picture 2" descr="C:\Users\USER\Desktop\104420380-clown-head-in-colored-jester-hat-with-three-horns-and-with-bells-isolated-on-white-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714071"/>
            <a:ext cx="1371600" cy="124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3018" y="175408"/>
            <a:ext cx="816222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ФОП ДОО РЕКОМЕНДУЕТ  ПЕРЕЧЕНЬ ОСНОВНЫХ  ГОСУДАРСТВЕННЫ И НАРОДНЫХ ПРАЗДНИКОВ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4002" y="1018460"/>
            <a:ext cx="4459562" cy="258532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23 февраля: 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День защитника Отечества;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8 марта: </a:t>
            </a:r>
            <a:r>
              <a:rPr lang="ru-RU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Международный женский день;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27 марта: 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Всемирный день театра;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1 мая: </a:t>
            </a:r>
            <a:r>
              <a:rPr lang="ru-RU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Праздник Весны и Труда;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9 мая: 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День Победы;</a:t>
            </a:r>
            <a:endParaRPr lang="ru-RU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12 июня: 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День России;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9 декабря: 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День Героев Отечества </a:t>
            </a: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;</a:t>
            </a:r>
            <a:endParaRPr lang="ru-RU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1 октября : День музыки и др.</a:t>
            </a:r>
            <a:endParaRPr lang="ru-RU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6502" y="922713"/>
            <a:ext cx="4784628" cy="2776819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4972396" y="1916704"/>
            <a:ext cx="4004109" cy="2531445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93660" y="2166764"/>
            <a:ext cx="3761579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22 июня</a:t>
            </a:r>
            <a:r>
              <a:rPr lang="ru-RU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: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День памяти и скорби;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4 октября: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День защиты животных;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30 ноября: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День Государственного герба Российской Федерации;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5 декабря: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День добровольца (волонтёра) в России;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9 декабря: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День Героев Отечества.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9990199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эт\MyColl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4792"/>
            <a:ext cx="3797246" cy="440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кэт\MyColl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246" y="734793"/>
            <a:ext cx="5271399" cy="440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72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кэт\20220623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84" y="138113"/>
            <a:ext cx="3209926" cy="468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кэт\20220623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495" y="305538"/>
            <a:ext cx="4286250" cy="435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62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-1970"/>
            <a:ext cx="9144793" cy="5145470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457200" y="457200"/>
            <a:ext cx="77724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Заключение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99506" y="822960"/>
            <a:ext cx="8370916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ru-RU" sz="2000" b="1" i="1" u="sng" dirty="0" smtClean="0">
              <a:solidFill>
                <a:srgbClr val="000000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 algn="l">
              <a:buNone/>
            </a:pPr>
            <a:endParaRPr lang="ru-RU" sz="2000" b="1" i="1" u="sng" dirty="0">
              <a:solidFill>
                <a:srgbClr val="000000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 algn="l">
              <a:buNone/>
            </a:pPr>
            <a:endParaRPr lang="ru-RU" sz="2000" b="1" i="1" u="sng" dirty="0" smtClean="0">
              <a:solidFill>
                <a:srgbClr val="000000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r>
              <a:rPr lang="en-US" sz="2000" b="1" i="1" u="sng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Праздники</a:t>
            </a:r>
            <a:r>
              <a:rPr lang="en-US" sz="2000" b="1" i="1" u="sng" dirty="0" smtClean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000" b="1" i="1" u="sng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 ДОО 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способствуют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всестороннему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развитию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детей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создают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положительную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эмоциональную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атмосферу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 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457200" y="2103120"/>
            <a:ext cx="77724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800" dirty="0"/>
          </a:p>
        </p:txBody>
      </p:sp>
      <p:pic>
        <p:nvPicPr>
          <p:cNvPr id="4098" name="Picture 2" descr="C:\Users\USER\Desktop\08038c11-d633-5913-911f-739b694119d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226" y="2367323"/>
            <a:ext cx="4823196" cy="27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358" y="822960"/>
            <a:ext cx="3745642" cy="4163628"/>
          </a:xfrm>
          <a:prstGeom prst="rect">
            <a:avLst/>
          </a:prstGeom>
        </p:spPr>
      </p:pic>
      <p:sp>
        <p:nvSpPr>
          <p:cNvPr id="3" name="Text 1"/>
          <p:cNvSpPr/>
          <p:nvPr/>
        </p:nvSpPr>
        <p:spPr>
          <a:xfrm>
            <a:off x="0" y="1928553"/>
            <a:ext cx="5526303" cy="11027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-122"/>
                <a:cs typeface="Calibri" pitchFamily="34" charset="-120"/>
              </a:rPr>
              <a:t>Актуальность</a:t>
            </a:r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</a:p>
          <a:p>
            <a:pPr marL="0" indent="0" algn="ctr">
              <a:buNone/>
            </a:pPr>
            <a:endParaRPr lang="ru-RU" sz="2400" b="1" i="1" u="sng" dirty="0" smtClean="0">
              <a:solidFill>
                <a:srgbClr val="000000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 algn="l">
              <a:buNone/>
            </a:pPr>
            <a:r>
              <a:rPr lang="en-US" sz="2400" b="1" i="1" u="sng" dirty="0" smtClean="0">
                <a:solidFill>
                  <a:srgbClr val="C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Праздники в </a:t>
            </a:r>
            <a:r>
              <a:rPr lang="en-US" sz="2400" b="1" i="1" u="sng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детском</a:t>
            </a:r>
            <a:r>
              <a:rPr lang="en-US" sz="2400" b="1" i="1" u="sng" dirty="0" smtClean="0">
                <a:solidFill>
                  <a:srgbClr val="C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400" b="1" i="1" u="sng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саду</a:t>
            </a:r>
            <a:r>
              <a:rPr lang="en-US" sz="2400" b="1" i="1" u="sng" dirty="0" smtClean="0">
                <a:solidFill>
                  <a:srgbClr val="C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2400" b="1" i="1" dirty="0" smtClean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 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это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важная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часть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образовательного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процесса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 </a:t>
            </a:r>
            <a:endParaRPr lang="ru-RU" sz="2400" dirty="0" smtClean="0">
              <a:solidFill>
                <a:srgbClr val="000000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 algn="l">
              <a:buNone/>
            </a:pPr>
            <a:endParaRPr lang="ru-RU" sz="2400" dirty="0" smtClean="0">
              <a:solidFill>
                <a:srgbClr val="000000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 algn="l">
              <a:buNone/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Особую актуальность приобретает воспитание у дошкольников художественного вкуса, формирование у них творческих умений, осознание ими чувства прекрасного. Всё это  дети получают благодаря праздникам, которые являются для них настоящим чудом, в котором они сами принимают непосредственное участие.</a:t>
            </a:r>
            <a:endParaRPr lang="ru-RU" sz="2000" dirty="0">
              <a:solidFill>
                <a:srgbClr val="000000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16127" y="2515000"/>
            <a:ext cx="7473143" cy="7187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ru-RU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  <a:ea typeface="Calibri" pitchFamily="34" charset="-122"/>
              <a:cs typeface="Calibri" pitchFamily="34" charset="-120"/>
            </a:endParaRPr>
          </a:p>
          <a:p>
            <a:pPr marL="0" indent="0">
              <a:buNone/>
            </a:pPr>
            <a:r>
              <a:rPr lang="en-US" sz="24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ea typeface="Calibri" pitchFamily="34" charset="-122"/>
                <a:cs typeface="Calibri" pitchFamily="34" charset="-120"/>
              </a:rPr>
              <a:t>Цел</a:t>
            </a:r>
            <a:r>
              <a:rPr lang="ru-RU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-122"/>
                <a:cs typeface="Calibri" pitchFamily="34" charset="-120"/>
              </a:rPr>
              <a:t>ь</a:t>
            </a:r>
          </a:p>
          <a:p>
            <a:r>
              <a:rPr lang="en-US" sz="2000" b="1" i="1" dirty="0" err="1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Создание</a:t>
            </a:r>
            <a:r>
              <a:rPr lang="en-US" sz="2000" b="1" i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положительного</a:t>
            </a:r>
            <a:r>
              <a:rPr lang="en-US" sz="2000" b="1" i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эмоционального</a:t>
            </a:r>
            <a:r>
              <a:rPr lang="en-US" sz="2000" b="1" i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фона</a:t>
            </a:r>
            <a:r>
              <a:rPr lang="en-US" sz="2000" b="1" i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способствующего</a:t>
            </a:r>
            <a:r>
              <a:rPr lang="en-US" sz="2000" b="1" i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развитию</a:t>
            </a:r>
            <a:r>
              <a:rPr lang="en-US" sz="2000" b="1" i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коммуникативных</a:t>
            </a:r>
            <a:r>
              <a:rPr lang="en-US" sz="2000" b="1" i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навыков</a:t>
            </a:r>
            <a:r>
              <a:rPr lang="en-US" sz="2000" b="1" i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и </a:t>
            </a:r>
            <a:r>
              <a:rPr lang="en-US" sz="2000" b="1" i="1" dirty="0" err="1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формированию</a:t>
            </a:r>
            <a:r>
              <a:rPr lang="en-US" sz="2000" b="1" i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дружеских</a:t>
            </a:r>
            <a:r>
              <a:rPr lang="en-US" sz="2000" b="1" i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отношений</a:t>
            </a:r>
            <a:r>
              <a:rPr lang="en-US" sz="2000" b="1" i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между</a:t>
            </a:r>
            <a:r>
              <a:rPr lang="en-US" sz="2000" b="1" i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детьми</a:t>
            </a:r>
            <a:r>
              <a:rPr lang="en-US" sz="2000" b="1" i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2000" b="1" i="1" dirty="0"/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pPr marL="0" indent="0">
              <a:buNone/>
            </a:pP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/>
          </a:p>
          <a:p>
            <a:pPr marL="90900">
              <a:buSzPct val="100000"/>
            </a:pP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1. Воспитывать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интерес к народной культуре, продолжать знакомить с традициями народов страны; воспитывать интерес и желание участвовать в народных праздниках и развлечениях.</a:t>
            </a:r>
          </a:p>
          <a:p>
            <a:pPr marL="90900">
              <a:buSzPct val="100000"/>
            </a:pP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2. </a:t>
            </a:r>
            <a:r>
              <a:rPr lang="en-US" sz="1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Разви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вать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творческих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способностей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детей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через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участие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в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подготовке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и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проведении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праздничных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мероприятий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включая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пение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танцы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и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чтение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стихо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творений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ea typeface="Calibri" pitchFamily="34" charset="-122"/>
              <a:cs typeface="Times New Roman" panose="02020603050405020304" pitchFamily="18" charset="0"/>
            </a:endParaRPr>
          </a:p>
          <a:p>
            <a:pPr>
              <a:buSzPct val="100000"/>
            </a:pP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 3.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Формирова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ть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у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детей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чувства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принадлежности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к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коллективу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развитие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умения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   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работать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в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команде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и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поддерживать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друг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друга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в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процессе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подготовки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.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Calibri" pitchFamily="34" charset="-122"/>
              <a:cs typeface="Times New Roman" panose="02020603050405020304" pitchFamily="18" charset="0"/>
            </a:endParaRPr>
          </a:p>
          <a:p>
            <a:pPr>
              <a:buSzPct val="100000"/>
            </a:pP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Calibri" pitchFamily="34" charset="-122"/>
              <a:cs typeface="Times New Roman" panose="02020603050405020304" pitchFamily="18" charset="0"/>
            </a:endParaRPr>
          </a:p>
          <a:p>
            <a:pPr>
              <a:buSzPct val="100000"/>
            </a:pP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 </a:t>
            </a: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</p:txBody>
      </p:sp>
      <p:pic>
        <p:nvPicPr>
          <p:cNvPr id="2050" name="Picture 2" descr="C:\Users\USER\Desktop\21c8296d-7af2-52c1-b7c1-75e4e987f3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830" y="1106065"/>
            <a:ext cx="2221213" cy="148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521" y="1571630"/>
            <a:ext cx="81349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Char char="•"/>
            </a:pPr>
            <a:r>
              <a:rPr lang="en-US" sz="2400" b="1" dirty="0" err="1">
                <a:solidFill>
                  <a:srgbClr val="000000"/>
                </a:solidFill>
                <a:latin typeface="Agency FB" panose="020B0503020202020204" pitchFamily="34" charset="0"/>
                <a:ea typeface="Calibri" pitchFamily="34" charset="-122"/>
                <a:cs typeface="Times New Roman" panose="02020603050405020304" pitchFamily="18" charset="0"/>
              </a:rPr>
              <a:t>Ориентация</a:t>
            </a:r>
            <a:r>
              <a:rPr lang="en-US" sz="2400" b="1" dirty="0">
                <a:solidFill>
                  <a:srgbClr val="000000"/>
                </a:solidFill>
                <a:latin typeface="Agency FB" panose="020B0503020202020204" pitchFamily="34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gency FB" panose="020B0503020202020204" pitchFamily="34" charset="0"/>
                <a:ea typeface="Calibri" pitchFamily="34" charset="-122"/>
                <a:cs typeface="Times New Roman" panose="02020603050405020304" pitchFamily="18" charset="0"/>
              </a:rPr>
              <a:t>на</a:t>
            </a:r>
            <a:r>
              <a:rPr lang="en-US" sz="2400" b="1" dirty="0">
                <a:solidFill>
                  <a:srgbClr val="000000"/>
                </a:solidFill>
                <a:latin typeface="Agency FB" panose="020B0503020202020204" pitchFamily="34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gency FB" panose="020B0503020202020204" pitchFamily="34" charset="0"/>
                <a:ea typeface="Calibri" pitchFamily="34" charset="-122"/>
                <a:cs typeface="Times New Roman" panose="02020603050405020304" pitchFamily="18" charset="0"/>
              </a:rPr>
              <a:t>личность</a:t>
            </a:r>
            <a:r>
              <a:rPr lang="en-US" sz="2400" b="1" dirty="0">
                <a:solidFill>
                  <a:srgbClr val="000000"/>
                </a:solidFill>
                <a:latin typeface="Agency FB" panose="020B0503020202020204" pitchFamily="34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gency FB" panose="020B0503020202020204" pitchFamily="34" charset="0"/>
                <a:ea typeface="Calibri" pitchFamily="34" charset="-122"/>
                <a:cs typeface="Times New Roman" panose="02020603050405020304" pitchFamily="18" charset="0"/>
              </a:rPr>
              <a:t>ребенка</a:t>
            </a:r>
            <a:r>
              <a:rPr lang="ru-RU" sz="2400" b="1" dirty="0" smtClean="0">
                <a:solidFill>
                  <a:srgbClr val="000000"/>
                </a:solidFill>
                <a:latin typeface="Agency FB" panose="020B0503020202020204" pitchFamily="34" charset="0"/>
                <a:ea typeface="Calibri" pitchFamily="34" charset="-122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Agency FB" panose="020B0503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SzPct val="100000"/>
              <a:buChar char="•"/>
            </a:pPr>
            <a:r>
              <a:rPr lang="en-US" sz="2400" b="1" dirty="0" err="1">
                <a:solidFill>
                  <a:srgbClr val="000000"/>
                </a:solidFill>
                <a:latin typeface="Agency FB" panose="020B0503020202020204" pitchFamily="34" charset="0"/>
                <a:ea typeface="Calibri" pitchFamily="34" charset="-122"/>
                <a:cs typeface="Times New Roman" panose="02020603050405020304" pitchFamily="18" charset="0"/>
              </a:rPr>
              <a:t>Интеграция</a:t>
            </a:r>
            <a:r>
              <a:rPr lang="en-US" sz="2400" b="1" dirty="0">
                <a:solidFill>
                  <a:srgbClr val="000000"/>
                </a:solidFill>
                <a:latin typeface="Agency FB" panose="020B0503020202020204" pitchFamily="34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gency FB" panose="020B0503020202020204" pitchFamily="34" charset="0"/>
                <a:ea typeface="Calibri" pitchFamily="34" charset="-122"/>
                <a:cs typeface="Times New Roman" panose="02020603050405020304" pitchFamily="18" charset="0"/>
              </a:rPr>
              <a:t>образовательных</a:t>
            </a:r>
            <a:r>
              <a:rPr lang="en-US" sz="2400" b="1" dirty="0">
                <a:solidFill>
                  <a:srgbClr val="000000"/>
                </a:solidFill>
                <a:latin typeface="Agency FB" panose="020B0503020202020204" pitchFamily="34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gency FB" panose="020B0503020202020204" pitchFamily="34" charset="0"/>
                <a:ea typeface="Calibri" pitchFamily="34" charset="-122"/>
                <a:cs typeface="Times New Roman" panose="02020603050405020304" pitchFamily="18" charset="0"/>
              </a:rPr>
              <a:t>областей</a:t>
            </a:r>
            <a:r>
              <a:rPr lang="ru-RU" sz="2400" b="1" dirty="0" smtClean="0">
                <a:solidFill>
                  <a:srgbClr val="000000"/>
                </a:solidFill>
                <a:latin typeface="Agency FB" panose="020B0503020202020204" pitchFamily="34" charset="0"/>
                <a:ea typeface="Calibri" pitchFamily="34" charset="-122"/>
                <a:cs typeface="Times New Roman" panose="02020603050405020304" pitchFamily="18" charset="0"/>
              </a:rPr>
              <a:t>.</a:t>
            </a:r>
            <a:endParaRPr 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SzPct val="100000"/>
              <a:buChar char="•"/>
            </a:pPr>
            <a:r>
              <a:rPr lang="en-US" sz="2400" b="1" dirty="0" err="1" smtClean="0">
                <a:solidFill>
                  <a:srgbClr val="000000"/>
                </a:solidFill>
                <a:latin typeface="Agency FB" panose="020B0503020202020204" pitchFamily="34" charset="0"/>
                <a:ea typeface="Calibri" pitchFamily="34" charset="-122"/>
                <a:cs typeface="Times New Roman" panose="02020603050405020304" pitchFamily="18" charset="0"/>
              </a:rPr>
              <a:t>Участие</a:t>
            </a:r>
            <a:r>
              <a:rPr lang="en-US" sz="2400" b="1" dirty="0" smtClean="0">
                <a:solidFill>
                  <a:srgbClr val="000000"/>
                </a:solidFill>
                <a:latin typeface="Agency FB" panose="020B0503020202020204" pitchFamily="34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gency FB" panose="020B0503020202020204" pitchFamily="34" charset="0"/>
                <a:ea typeface="Calibri" pitchFamily="34" charset="-122"/>
                <a:cs typeface="Times New Roman" panose="02020603050405020304" pitchFamily="18" charset="0"/>
              </a:rPr>
              <a:t>родителей</a:t>
            </a:r>
            <a:r>
              <a:rPr lang="ru-RU" sz="2400" b="1" dirty="0" smtClean="0">
                <a:solidFill>
                  <a:srgbClr val="000000"/>
                </a:solidFill>
                <a:latin typeface="Agency FB" panose="020B0503020202020204" pitchFamily="34" charset="0"/>
                <a:ea typeface="Calibri" pitchFamily="34" charset="-122"/>
                <a:cs typeface="Times New Roman" panose="02020603050405020304" pitchFamily="18" charset="0"/>
              </a:rPr>
              <a:t>.</a:t>
            </a:r>
            <a:endParaRPr 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SzPct val="100000"/>
              <a:buChar char="•"/>
            </a:pPr>
            <a:r>
              <a:rPr lang="en-US" sz="2400" b="1" dirty="0" err="1" smtClean="0">
                <a:solidFill>
                  <a:srgbClr val="000000"/>
                </a:solidFill>
                <a:latin typeface="Agency FB" panose="020B0503020202020204" pitchFamily="34" charset="0"/>
                <a:ea typeface="Calibri" pitchFamily="34" charset="-122"/>
                <a:cs typeface="Times New Roman" panose="02020603050405020304" pitchFamily="18" charset="0"/>
              </a:rPr>
              <a:t>Создание</a:t>
            </a:r>
            <a:r>
              <a:rPr lang="en-US" sz="2400" b="1" dirty="0" smtClean="0">
                <a:solidFill>
                  <a:srgbClr val="000000"/>
                </a:solidFill>
                <a:latin typeface="Agency FB" panose="020B0503020202020204" pitchFamily="34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gency FB" panose="020B0503020202020204" pitchFamily="34" charset="0"/>
                <a:ea typeface="Calibri" pitchFamily="34" charset="-122"/>
                <a:cs typeface="Times New Roman" panose="02020603050405020304" pitchFamily="18" charset="0"/>
              </a:rPr>
              <a:t>развивающей</a:t>
            </a:r>
            <a:r>
              <a:rPr lang="en-US" sz="2400" b="1" dirty="0">
                <a:solidFill>
                  <a:srgbClr val="000000"/>
                </a:solidFill>
                <a:latin typeface="Agency FB" panose="020B0503020202020204" pitchFamily="34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gency FB" panose="020B0503020202020204" pitchFamily="34" charset="0"/>
                <a:ea typeface="Calibri" pitchFamily="34" charset="-122"/>
                <a:cs typeface="Times New Roman" panose="02020603050405020304" pitchFamily="18" charset="0"/>
              </a:rPr>
              <a:t>среды</a:t>
            </a:r>
            <a:r>
              <a:rPr lang="ru-RU" sz="2400" b="1" dirty="0" smtClean="0">
                <a:solidFill>
                  <a:srgbClr val="000000"/>
                </a:solidFill>
                <a:latin typeface="Agency FB" panose="020B0503020202020204" pitchFamily="34" charset="0"/>
                <a:ea typeface="Calibri" pitchFamily="34" charset="-122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Agency FB" panose="020B0503020202020204" pitchFamily="34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4891" y="559525"/>
            <a:ext cx="698242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Принципы организации праздников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3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96539" y="263068"/>
            <a:ext cx="539797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-122"/>
                <a:cs typeface="Calibri" pitchFamily="34" charset="-120"/>
              </a:rPr>
              <a:t>Виды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-122"/>
                <a:cs typeface="Calibri" pitchFamily="34" charset="-120"/>
              </a:rPr>
              <a:t>праздников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1"/>
          <p:cNvSpPr/>
          <p:nvPr/>
        </p:nvSpPr>
        <p:spPr>
          <a:xfrm>
            <a:off x="0" y="994588"/>
            <a:ext cx="7140633" cy="15627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buSzPct val="100000"/>
            </a:pPr>
            <a:r>
              <a:rPr lang="en-US" sz="2400" b="1" u="sng" dirty="0" err="1">
                <a:solidFill>
                  <a:srgbClr val="C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Традиционные</a:t>
            </a:r>
            <a:r>
              <a:rPr lang="en-US" sz="2400" b="1" u="sng" dirty="0">
                <a:solidFill>
                  <a:srgbClr val="C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праздники</a:t>
            </a:r>
            <a:endParaRPr lang="en-US" sz="2400" dirty="0">
              <a:solidFill>
                <a:srgbClr val="C00000"/>
              </a:solidFill>
            </a:endParaRPr>
          </a:p>
          <a:p>
            <a:pPr algn="l">
              <a:buSzPct val="100000"/>
            </a:pPr>
            <a:endParaRPr lang="ru-RU" sz="1800" dirty="0" smtClean="0">
              <a:solidFill>
                <a:srgbClr val="000000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algn="l">
              <a:buSzPct val="100000"/>
            </a:pPr>
            <a:endParaRPr lang="ru-RU" dirty="0">
              <a:solidFill>
                <a:srgbClr val="000000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algn="l">
              <a:buSzPct val="100000"/>
            </a:pPr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</a:t>
            </a:r>
            <a:endParaRPr lang="ru-RU" sz="2000" i="1" dirty="0" smtClean="0">
              <a:solidFill>
                <a:srgbClr val="000000"/>
              </a:solidFill>
              <a:latin typeface="Times New Roman" panose="02020603050405020304" pitchFamily="18" charset="0"/>
              <a:ea typeface="Calibri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phoca_thumb_l_20241228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6" y="1775968"/>
            <a:ext cx="4031783" cy="327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phoca_thumb_l_20230511 (14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748" y="1106906"/>
            <a:ext cx="4600875" cy="394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phoca_thumb_l_20250306_101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1"/>
            <a:ext cx="4277534" cy="342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esktop\20250221_1020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535" y="1699740"/>
            <a:ext cx="4866466" cy="344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92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63609"/>
            <a:ext cx="859743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u="sng" dirty="0" err="1">
                <a:solidFill>
                  <a:srgbClr val="C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Тематические</a:t>
            </a:r>
            <a:r>
              <a:rPr lang="en-US" sz="2400" b="1" u="sng" dirty="0">
                <a:solidFill>
                  <a:srgbClr val="C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праздники</a:t>
            </a:r>
            <a:endParaRPr lang="ru-RU" sz="5400" b="0" cap="none" spc="0" dirty="0">
              <a:ln w="0"/>
              <a:solidFill>
                <a:srgbClr val="C00000"/>
              </a:solidFill>
            </a:endParaRPr>
          </a:p>
        </p:txBody>
      </p:sp>
      <p:pic>
        <p:nvPicPr>
          <p:cNvPr id="3074" name="Picture 2" descr="C:\Users\USER\Desktop\phoca_thumb_l_IMG-20240708-WA0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7837"/>
            <a:ext cx="4298716" cy="365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20230414 (2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716" y="0"/>
            <a:ext cx="4845284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20240603_0930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716" y="2456305"/>
            <a:ext cx="4845284" cy="268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4073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5309" y="321863"/>
            <a:ext cx="666034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-122"/>
                <a:cs typeface="Calibri" pitchFamily="34" charset="-120"/>
              </a:rPr>
              <a:t>Форма организации праздника      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>
              <a:buSzPct val="100000"/>
            </a:pP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определяется  целью праздника, планируемыми результатами, возрастными особенностями участников праздничного действия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309" y="1624330"/>
            <a:ext cx="8762670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u="sng" cap="none" spc="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Детский праздник </a:t>
            </a:r>
            <a:r>
              <a:rPr lang="ru-RU" sz="2000" b="0" u="sng" cap="none" spc="0" dirty="0" smtClean="0">
                <a:ln w="0"/>
                <a:solidFill>
                  <a:srgbClr val="C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может проводиться в разных формах:</a:t>
            </a:r>
            <a:endParaRPr lang="ru-RU" sz="2000" u="sng" dirty="0" smtClean="0">
              <a:ln w="0"/>
              <a:solidFill>
                <a:srgbClr val="C000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1600" b="1" dirty="0" smtClean="0">
                <a:ln w="0"/>
              </a:rPr>
              <a:t>1. Утренника</a:t>
            </a:r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1600" dirty="0" smtClean="0">
                <a:ln w="0"/>
              </a:rPr>
              <a:t>во время которого дети исполняют заранее выученный репертуар в соответствии </a:t>
            </a:r>
          </a:p>
          <a:p>
            <a:r>
              <a:rPr lang="ru-RU" sz="1600" dirty="0">
                <a:ln w="0"/>
              </a:rPr>
              <a:t>с</a:t>
            </a:r>
            <a:r>
              <a:rPr lang="ru-RU" sz="1600" cap="none" spc="0" dirty="0" smtClean="0">
                <a:ln w="0"/>
                <a:solidFill>
                  <a:schemeClr val="tx1"/>
                </a:solidFill>
              </a:rPr>
              <a:t> темой </a:t>
            </a:r>
            <a:r>
              <a:rPr lang="ru-RU" sz="1600" b="1" cap="none" spc="0" dirty="0" smtClean="0">
                <a:ln w="0"/>
                <a:solidFill>
                  <a:schemeClr val="tx1"/>
                </a:solidFill>
              </a:rPr>
              <a:t>праздни</a:t>
            </a:r>
            <a:r>
              <a:rPr lang="ru-RU" sz="1600" b="1" dirty="0" smtClean="0">
                <a:ln w="0"/>
              </a:rPr>
              <a:t>ка – стихи, песни танцы, игры </a:t>
            </a:r>
            <a:r>
              <a:rPr lang="ru-RU" sz="1600" dirty="0" smtClean="0">
                <a:ln w="0"/>
              </a:rPr>
              <a:t>и т.п. ;</a:t>
            </a:r>
          </a:p>
          <a:p>
            <a:r>
              <a:rPr lang="ru-RU" sz="1600" b="1" cap="none" spc="0" dirty="0" smtClean="0">
                <a:ln w="0"/>
                <a:solidFill>
                  <a:schemeClr val="tx1"/>
                </a:solidFill>
              </a:rPr>
              <a:t>2.</a:t>
            </a:r>
            <a:r>
              <a:rPr lang="ru-RU" sz="1600" cap="none" spc="0" dirty="0" smtClean="0">
                <a:ln w="0"/>
                <a:solidFill>
                  <a:schemeClr val="tx1"/>
                </a:solidFill>
              </a:rPr>
              <a:t> </a:t>
            </a:r>
            <a:r>
              <a:rPr lang="ru-RU" sz="1600" b="1" cap="none" spc="0" dirty="0" smtClean="0">
                <a:ln w="0"/>
                <a:solidFill>
                  <a:schemeClr val="tx1"/>
                </a:solidFill>
              </a:rPr>
              <a:t>Пр</a:t>
            </a:r>
            <a:r>
              <a:rPr lang="ru-RU" sz="1600" b="1" dirty="0" smtClean="0">
                <a:ln w="0"/>
              </a:rPr>
              <a:t>аздничного концерта</a:t>
            </a:r>
            <a:r>
              <a:rPr lang="ru-RU" sz="1600" dirty="0" smtClean="0">
                <a:ln w="0"/>
              </a:rPr>
              <a:t>, в котором основными участниками становятся дети совместно со взрослыми (</a:t>
            </a:r>
            <a:r>
              <a:rPr lang="ru-RU" sz="1600" i="1" dirty="0" smtClean="0">
                <a:ln w="0"/>
              </a:rPr>
              <a:t>педагогами и родителями</a:t>
            </a:r>
            <a:r>
              <a:rPr lang="ru-RU" sz="1600" dirty="0" smtClean="0">
                <a:ln w="0"/>
              </a:rPr>
              <a:t>);</a:t>
            </a:r>
          </a:p>
          <a:p>
            <a:r>
              <a:rPr lang="ru-RU" sz="1600" b="1" dirty="0" smtClean="0">
                <a:ln w="0"/>
              </a:rPr>
              <a:t>3</a:t>
            </a:r>
            <a:r>
              <a:rPr lang="ru-RU" sz="1600" dirty="0" smtClean="0">
                <a:ln w="0"/>
              </a:rPr>
              <a:t>. </a:t>
            </a:r>
            <a:r>
              <a:rPr lang="ru-RU" sz="1600" b="1" dirty="0" smtClean="0">
                <a:ln w="0"/>
              </a:rPr>
              <a:t>Комплексных или тематических занятий</a:t>
            </a:r>
            <a:r>
              <a:rPr lang="ru-RU" sz="1600" dirty="0" smtClean="0">
                <a:ln w="0"/>
              </a:rPr>
              <a:t>, например </a:t>
            </a:r>
            <a:r>
              <a:rPr lang="en-US" sz="16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День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защиты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детей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и др. ;</a:t>
            </a:r>
          </a:p>
          <a:p>
            <a:r>
              <a:rPr lang="ru-RU" sz="1600" b="1" cap="none" spc="0" dirty="0" smtClean="0">
                <a:ln w="0"/>
                <a:solidFill>
                  <a:srgbClr val="000000"/>
                </a:solidFill>
                <a:latin typeface="Calibri" pitchFamily="34" charset="0"/>
                <a:cs typeface="Calibri" pitchFamily="34" charset="-120"/>
              </a:rPr>
              <a:t>4. Спектакля на основе литературного или музыкального произведения</a:t>
            </a:r>
            <a:r>
              <a:rPr lang="ru-RU" sz="1600" cap="none" spc="0" dirty="0" smtClean="0">
                <a:ln w="0"/>
                <a:solidFill>
                  <a:srgbClr val="000000"/>
                </a:solidFill>
                <a:latin typeface="Calibri" pitchFamily="34" charset="0"/>
                <a:cs typeface="Calibri" pitchFamily="34" charset="-120"/>
              </a:rPr>
              <a:t>;</a:t>
            </a:r>
          </a:p>
          <a:p>
            <a:r>
              <a:rPr lang="ru-RU" sz="1600" b="1" cap="none" spc="0" dirty="0" smtClean="0">
                <a:ln w="0"/>
                <a:solidFill>
                  <a:schemeClr val="tx1"/>
                </a:solidFill>
              </a:rPr>
              <a:t>5. Н</a:t>
            </a:r>
            <a:r>
              <a:rPr lang="ru-RU" sz="1600" b="1" dirty="0" smtClean="0">
                <a:ln w="0"/>
              </a:rPr>
              <a:t>а основе фольклорного материала</a:t>
            </a:r>
            <a:r>
              <a:rPr lang="ru-RU" sz="1600" dirty="0" smtClean="0">
                <a:ln w="0"/>
              </a:rPr>
              <a:t>, при проведении которых важны знания детей о народных традициях;</a:t>
            </a:r>
          </a:p>
          <a:p>
            <a:r>
              <a:rPr lang="ru-RU" sz="1600" b="1" cap="none" spc="0" dirty="0" smtClean="0">
                <a:ln w="0"/>
                <a:solidFill>
                  <a:schemeClr val="tx1"/>
                </a:solidFill>
              </a:rPr>
              <a:t>6. Экскурсий с выступлениями детей</a:t>
            </a:r>
            <a:r>
              <a:rPr lang="ru-RU" sz="1600" cap="none" spc="0" dirty="0" smtClean="0">
                <a:ln w="0"/>
                <a:solidFill>
                  <a:schemeClr val="tx1"/>
                </a:solidFill>
              </a:rPr>
              <a:t>, например, Международный день музыки в музыкальной школе и др.</a:t>
            </a:r>
          </a:p>
        </p:txBody>
      </p:sp>
    </p:spTree>
    <p:extLst>
      <p:ext uri="{BB962C8B-B14F-4D97-AF65-F5344CB8AC3E}">
        <p14:creationId xmlns:p14="http://schemas.microsoft.com/office/powerpoint/2010/main" val="1922705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7256" y="532015"/>
            <a:ext cx="43270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Этапы</a:t>
            </a:r>
            <a:r>
              <a:rPr lang="en-US" sz="2400" b="1" dirty="0">
                <a:solidFill>
                  <a:srgbClr val="C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подготовки</a:t>
            </a:r>
            <a:r>
              <a:rPr lang="en-US" sz="2400" b="1" dirty="0">
                <a:solidFill>
                  <a:srgbClr val="C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к </a:t>
            </a:r>
            <a:r>
              <a:rPr lang="en-US" sz="2400" b="1" dirty="0" err="1">
                <a:solidFill>
                  <a:srgbClr val="C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празднику</a:t>
            </a:r>
            <a:endParaRPr lang="en-US" sz="2400" dirty="0">
              <a:solidFill>
                <a:srgbClr val="C000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8008" y="1290631"/>
            <a:ext cx="842397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0000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Определение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темы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и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цели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праздника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исходя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из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интересов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детей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и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задач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ФОП ДО.</a:t>
            </a:r>
            <a:endParaRPr lang="en-US" sz="2000" dirty="0"/>
          </a:p>
          <a:p>
            <a:pPr marL="342900" indent="-342900">
              <a:buSzPct val="10000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Разработка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сценария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включающего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разнообразные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виды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деятельности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игры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танцы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песни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стихи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).</a:t>
            </a:r>
            <a:endParaRPr lang="en-US" sz="2000" dirty="0"/>
          </a:p>
          <a:p>
            <a:pPr marL="342900" indent="-342900">
              <a:buSzPct val="10000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Подготовка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атрибутов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и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костюмов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учитывая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возрастные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особенности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и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тематику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праздника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2000" dirty="0"/>
          </a:p>
          <a:p>
            <a:pPr marL="342900" indent="-342900">
              <a:buSzPct val="100000"/>
              <a:buChar char="•"/>
            </a:pPr>
            <a:r>
              <a:rPr lang="ru-RU" sz="20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Групповые и индивидуальные занятия </a:t>
            </a:r>
            <a:r>
              <a:rPr lang="en-US" sz="20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с </a:t>
            </a:r>
            <a:r>
              <a:rPr lang="en-US" sz="200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детьми</a:t>
            </a:r>
            <a:r>
              <a:rPr lang="en-US" sz="20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200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направленные</a:t>
            </a:r>
            <a:r>
              <a:rPr lang="en-US" sz="20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00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на</a:t>
            </a:r>
            <a:r>
              <a:rPr lang="en-US" sz="20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00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развитие</a:t>
            </a:r>
            <a:r>
              <a:rPr lang="en-US" sz="20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00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творческих</a:t>
            </a:r>
            <a:r>
              <a:rPr lang="en-US" sz="20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00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способностей</a:t>
            </a:r>
            <a:r>
              <a:rPr lang="en-US" sz="20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и </a:t>
            </a:r>
            <a:r>
              <a:rPr lang="en-US" sz="200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формирование</a:t>
            </a:r>
            <a:r>
              <a:rPr lang="en-US" sz="20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00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уверенности</a:t>
            </a:r>
            <a:r>
              <a:rPr lang="en-US" sz="20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2000" dirty="0"/>
          </a:p>
          <a:p>
            <a:endParaRPr lang="ru-RU" dirty="0"/>
          </a:p>
        </p:txBody>
      </p:sp>
      <p:pic>
        <p:nvPicPr>
          <p:cNvPr id="6146" name="Picture 2" descr="C:\Users\USER\Desktop\104420380-clown-head-in-colored-jester-hat-with-three-horns-and-with-bells-isolated-on-white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218" y="3828565"/>
            <a:ext cx="1371600" cy="124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39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850</TotalTime>
  <Words>838</Words>
  <Application>Microsoft Office PowerPoint</Application>
  <PresentationFormat>Экран (16:9)</PresentationFormat>
  <Paragraphs>94</Paragraphs>
  <Slides>17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Agency FB</vt:lpstr>
      <vt:lpstr>Aparajita</vt:lpstr>
      <vt:lpstr>Arial</vt:lpstr>
      <vt:lpstr>Bell MT</vt:lpstr>
      <vt:lpstr>Calibri</vt:lpstr>
      <vt:lpstr>Monotype Corsiva</vt:lpstr>
      <vt:lpstr>Perpetua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70</cp:revision>
  <dcterms:created xsi:type="dcterms:W3CDTF">2025-03-19T01:07:04Z</dcterms:created>
  <dcterms:modified xsi:type="dcterms:W3CDTF">2025-06-09T23:02:10Z</dcterms:modified>
</cp:coreProperties>
</file>